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2" r:id="rId66"/>
    <p:sldId id="320" r:id="rId67"/>
    <p:sldId id="323" r:id="rId68"/>
    <p:sldId id="324" r:id="rId69"/>
    <p:sldId id="325" r:id="rId70"/>
    <p:sldId id="326" r:id="rId71"/>
    <p:sldId id="329"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4" r:id="rId196"/>
    <p:sldId id="455" r:id="rId197"/>
    <p:sldId id="453"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1" r:id="rId243"/>
    <p:sldId id="500"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7" r:id="rId259"/>
    <p:sldId id="516" r:id="rId260"/>
    <p:sldId id="518" r:id="rId261"/>
    <p:sldId id="519" r:id="rId262"/>
    <p:sldId id="520" r:id="rId263"/>
    <p:sldId id="521" r:id="rId2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6EA"/>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p:normalViewPr>
  <p:slideViewPr>
    <p:cSldViewPr snapToGrid="0">
      <p:cViewPr varScale="1">
        <p:scale>
          <a:sx n="76" d="100"/>
          <a:sy n="76"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D8E70-CBAC-4B72-903E-8EE02C1D66D2}" type="doc">
      <dgm:prSet loTypeId="urn:microsoft.com/office/officeart/2005/8/layout/chevron1" loCatId="process" qsTypeId="urn:microsoft.com/office/officeart/2005/8/quickstyle/simple1" qsCatId="simple" csTypeId="urn:microsoft.com/office/officeart/2005/8/colors/colorful1" csCatId="colorful" phldr="1"/>
      <dgm:spPr/>
    </dgm:pt>
    <dgm:pt modelId="{A70C6446-2195-4342-AA9F-844B9A5E6CAA}">
      <dgm:prSet phldrT="[Text]"/>
      <dgm:spPr/>
      <dgm:t>
        <a:bodyPr/>
        <a:lstStyle/>
        <a:p>
          <a:r>
            <a:rPr lang="es-CO" dirty="0" smtClean="0"/>
            <a:t>Caso de Negocio</a:t>
          </a:r>
          <a:endParaRPr lang="fr-FR" dirty="0"/>
        </a:p>
      </dgm:t>
    </dgm:pt>
    <dgm:pt modelId="{C570E659-8877-47D2-906B-8275EDA8F649}" type="parTrans" cxnId="{425E8B65-D5FF-4A5A-9199-5FEF7EE52CF0}">
      <dgm:prSet/>
      <dgm:spPr/>
      <dgm:t>
        <a:bodyPr/>
        <a:lstStyle/>
        <a:p>
          <a:endParaRPr lang="fr-FR"/>
        </a:p>
      </dgm:t>
    </dgm:pt>
    <dgm:pt modelId="{25C1C4A0-78D8-4425-BEF5-CB9193E120CE}" type="sibTrans" cxnId="{425E8B65-D5FF-4A5A-9199-5FEF7EE52CF0}">
      <dgm:prSet/>
      <dgm:spPr/>
      <dgm:t>
        <a:bodyPr/>
        <a:lstStyle/>
        <a:p>
          <a:endParaRPr lang="fr-FR"/>
        </a:p>
      </dgm:t>
    </dgm:pt>
    <dgm:pt modelId="{97546CE8-8DBA-4446-8F9D-D220355914A8}">
      <dgm:prSet phldrT="[Text]"/>
      <dgm:spPr/>
      <dgm:t>
        <a:bodyPr/>
        <a:lstStyle/>
        <a:p>
          <a:r>
            <a:rPr lang="es-CO" dirty="0" smtClean="0"/>
            <a:t>Los Socios comprenden los beneficios y los sponsors confirman los recursos financieros</a:t>
          </a:r>
          <a:endParaRPr lang="fr-FR" dirty="0"/>
        </a:p>
      </dgm:t>
    </dgm:pt>
    <dgm:pt modelId="{797CA29E-67E2-4DF0-A123-D6E820ABCF4C}" type="parTrans" cxnId="{B54C80C3-F5A9-444A-8F81-9878C9DEAF74}">
      <dgm:prSet/>
      <dgm:spPr/>
      <dgm:t>
        <a:bodyPr/>
        <a:lstStyle/>
        <a:p>
          <a:endParaRPr lang="fr-FR"/>
        </a:p>
      </dgm:t>
    </dgm:pt>
    <dgm:pt modelId="{3257ABD2-2E25-4866-9FED-97A65CE8A3D4}" type="sibTrans" cxnId="{B54C80C3-F5A9-444A-8F81-9878C9DEAF74}">
      <dgm:prSet/>
      <dgm:spPr/>
      <dgm:t>
        <a:bodyPr/>
        <a:lstStyle/>
        <a:p>
          <a:endParaRPr lang="fr-FR"/>
        </a:p>
      </dgm:t>
    </dgm:pt>
    <dgm:pt modelId="{CF89C52E-B8DF-43C1-8B4C-9B4175AF9D57}" type="pres">
      <dgm:prSet presAssocID="{E4CD8E70-CBAC-4B72-903E-8EE02C1D66D2}" presName="Name0" presStyleCnt="0">
        <dgm:presLayoutVars>
          <dgm:dir/>
          <dgm:animLvl val="lvl"/>
          <dgm:resizeHandles val="exact"/>
        </dgm:presLayoutVars>
      </dgm:prSet>
      <dgm:spPr/>
    </dgm:pt>
    <dgm:pt modelId="{A8C69A9D-A4E7-4CAA-BD2D-83E7C33878B0}" type="pres">
      <dgm:prSet presAssocID="{A70C6446-2195-4342-AA9F-844B9A5E6CAA}" presName="parTxOnly" presStyleLbl="node1" presStyleIdx="0" presStyleCnt="2">
        <dgm:presLayoutVars>
          <dgm:chMax val="0"/>
          <dgm:chPref val="0"/>
          <dgm:bulletEnabled val="1"/>
        </dgm:presLayoutVars>
      </dgm:prSet>
      <dgm:spPr/>
      <dgm:t>
        <a:bodyPr/>
        <a:lstStyle/>
        <a:p>
          <a:endParaRPr lang="fr-FR"/>
        </a:p>
      </dgm:t>
    </dgm:pt>
    <dgm:pt modelId="{02CDB030-257B-40DC-962C-E200DB7F477A}" type="pres">
      <dgm:prSet presAssocID="{25C1C4A0-78D8-4425-BEF5-CB9193E120CE}" presName="parTxOnlySpace" presStyleCnt="0"/>
      <dgm:spPr/>
    </dgm:pt>
    <dgm:pt modelId="{049C26FA-C5B0-4A0B-A713-95DE5A909FBC}" type="pres">
      <dgm:prSet presAssocID="{97546CE8-8DBA-4446-8F9D-D220355914A8}" presName="parTxOnly" presStyleLbl="node1" presStyleIdx="1" presStyleCnt="2">
        <dgm:presLayoutVars>
          <dgm:chMax val="0"/>
          <dgm:chPref val="0"/>
          <dgm:bulletEnabled val="1"/>
        </dgm:presLayoutVars>
      </dgm:prSet>
      <dgm:spPr/>
      <dgm:t>
        <a:bodyPr/>
        <a:lstStyle/>
        <a:p>
          <a:endParaRPr lang="fr-FR"/>
        </a:p>
      </dgm:t>
    </dgm:pt>
  </dgm:ptLst>
  <dgm:cxnLst>
    <dgm:cxn modelId="{425E8B65-D5FF-4A5A-9199-5FEF7EE52CF0}" srcId="{E4CD8E70-CBAC-4B72-903E-8EE02C1D66D2}" destId="{A70C6446-2195-4342-AA9F-844B9A5E6CAA}" srcOrd="0" destOrd="0" parTransId="{C570E659-8877-47D2-906B-8275EDA8F649}" sibTransId="{25C1C4A0-78D8-4425-BEF5-CB9193E120CE}"/>
    <dgm:cxn modelId="{06A436B4-9BB5-4EE7-BE51-B99545B8E706}" type="presOf" srcId="{A70C6446-2195-4342-AA9F-844B9A5E6CAA}" destId="{A8C69A9D-A4E7-4CAA-BD2D-83E7C33878B0}" srcOrd="0" destOrd="0" presId="urn:microsoft.com/office/officeart/2005/8/layout/chevron1"/>
    <dgm:cxn modelId="{9C03C0F9-357C-4229-9E0E-C5C792645EB3}" type="presOf" srcId="{E4CD8E70-CBAC-4B72-903E-8EE02C1D66D2}" destId="{CF89C52E-B8DF-43C1-8B4C-9B4175AF9D57}" srcOrd="0" destOrd="0" presId="urn:microsoft.com/office/officeart/2005/8/layout/chevron1"/>
    <dgm:cxn modelId="{891F6DD7-FA4D-46BB-BA2B-3FD2D8FDA8E2}" type="presOf" srcId="{97546CE8-8DBA-4446-8F9D-D220355914A8}" destId="{049C26FA-C5B0-4A0B-A713-95DE5A909FBC}" srcOrd="0" destOrd="0" presId="urn:microsoft.com/office/officeart/2005/8/layout/chevron1"/>
    <dgm:cxn modelId="{B54C80C3-F5A9-444A-8F81-9878C9DEAF74}" srcId="{E4CD8E70-CBAC-4B72-903E-8EE02C1D66D2}" destId="{97546CE8-8DBA-4446-8F9D-D220355914A8}" srcOrd="1" destOrd="0" parTransId="{797CA29E-67E2-4DF0-A123-D6E820ABCF4C}" sibTransId="{3257ABD2-2E25-4866-9FED-97A65CE8A3D4}"/>
    <dgm:cxn modelId="{32495F81-F5EC-4347-90BA-D8702FE20006}" type="presParOf" srcId="{CF89C52E-B8DF-43C1-8B4C-9B4175AF9D57}" destId="{A8C69A9D-A4E7-4CAA-BD2D-83E7C33878B0}" srcOrd="0" destOrd="0" presId="urn:microsoft.com/office/officeart/2005/8/layout/chevron1"/>
    <dgm:cxn modelId="{8D50DAA5-5CB0-416F-A89F-514990B3DE24}" type="presParOf" srcId="{CF89C52E-B8DF-43C1-8B4C-9B4175AF9D57}" destId="{02CDB030-257B-40DC-962C-E200DB7F477A}" srcOrd="1" destOrd="0" presId="urn:microsoft.com/office/officeart/2005/8/layout/chevron1"/>
    <dgm:cxn modelId="{ED537043-4DF2-4BD8-B416-398E06D685D5}" type="presParOf" srcId="{CF89C52E-B8DF-43C1-8B4C-9B4175AF9D57}" destId="{049C26FA-C5B0-4A0B-A713-95DE5A909FBC}"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69A9D-A4E7-4CAA-BD2D-83E7C33878B0}">
      <dsp:nvSpPr>
        <dsp:cNvPr id="0" name=""/>
        <dsp:cNvSpPr/>
      </dsp:nvSpPr>
      <dsp:spPr>
        <a:xfrm>
          <a:off x="7116" y="633807"/>
          <a:ext cx="4253950" cy="170158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s-CO" sz="2000" kern="1200" dirty="0" smtClean="0"/>
            <a:t>Caso de Negocio</a:t>
          </a:r>
          <a:endParaRPr lang="fr-FR" sz="2000" kern="1200" dirty="0"/>
        </a:p>
      </dsp:txBody>
      <dsp:txXfrm>
        <a:off x="857906" y="633807"/>
        <a:ext cx="2552370" cy="1701580"/>
      </dsp:txXfrm>
    </dsp:sp>
    <dsp:sp modelId="{049C26FA-C5B0-4A0B-A713-95DE5A909FBC}">
      <dsp:nvSpPr>
        <dsp:cNvPr id="0" name=""/>
        <dsp:cNvSpPr/>
      </dsp:nvSpPr>
      <dsp:spPr>
        <a:xfrm>
          <a:off x="3835671" y="633807"/>
          <a:ext cx="4253950" cy="170158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s-CO" sz="2000" kern="1200" dirty="0" smtClean="0"/>
            <a:t>Los Socios comprenden los beneficios y los sponsors confirman los recursos financieros</a:t>
          </a:r>
          <a:endParaRPr lang="fr-FR" sz="2000" kern="1200" dirty="0"/>
        </a:p>
      </dsp:txBody>
      <dsp:txXfrm>
        <a:off x="4686461" y="633807"/>
        <a:ext cx="2552370" cy="17015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22/06/2017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58632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22/06/2017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15326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22/06/2017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85537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22/06/2017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65046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88C2B1-B931-48D0-80A6-16F3252DD2AF}" type="datetimeFigureOut">
              <a:rPr lang="fr-FR" smtClean="0"/>
              <a:t>22/06/2017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04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3488C2B1-B931-48D0-80A6-16F3252DD2AF}" type="datetimeFigureOut">
              <a:rPr lang="fr-FR" smtClean="0"/>
              <a:t>22/06/2017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8450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3488C2B1-B931-48D0-80A6-16F3252DD2AF}" type="datetimeFigureOut">
              <a:rPr lang="fr-FR" smtClean="0"/>
              <a:t>22/06/2017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6406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3488C2B1-B931-48D0-80A6-16F3252DD2AF}" type="datetimeFigureOut">
              <a:rPr lang="fr-FR" smtClean="0"/>
              <a:t>22/06/2017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08435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8C2B1-B931-48D0-80A6-16F3252DD2AF}" type="datetimeFigureOut">
              <a:rPr lang="fr-FR" smtClean="0"/>
              <a:t>22/06/2017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87989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22/06/2017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95399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22/06/2017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08962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8C2B1-B931-48D0-80A6-16F3252DD2AF}" type="datetimeFigureOut">
              <a:rPr lang="fr-FR" smtClean="0"/>
              <a:t>22/06/2017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90684-ACEE-42DE-8C1F-9FC51A4D013C}" type="slidenum">
              <a:rPr lang="fr-FR" smtClean="0"/>
              <a:t>‹#›</a:t>
            </a:fld>
            <a:endParaRPr lang="fr-FR"/>
          </a:p>
        </p:txBody>
      </p:sp>
    </p:spTree>
    <p:extLst>
      <p:ext uri="{BB962C8B-B14F-4D97-AF65-F5344CB8AC3E}">
        <p14:creationId xmlns:p14="http://schemas.microsoft.com/office/powerpoint/2010/main" val="3293258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Daniel Buitrago</a:t>
            </a:r>
            <a:endParaRPr lang="fr-FR" dirty="0"/>
          </a:p>
        </p:txBody>
      </p:sp>
    </p:spTree>
    <p:extLst>
      <p:ext uri="{BB962C8B-B14F-4D97-AF65-F5344CB8AC3E}">
        <p14:creationId xmlns:p14="http://schemas.microsoft.com/office/powerpoint/2010/main" val="28815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4.7.1 Prototipos, simulaciones y demostraciones</a:t>
            </a:r>
            <a:endParaRPr lang="fr-FR" dirty="0"/>
          </a:p>
        </p:txBody>
      </p:sp>
      <p:sp>
        <p:nvSpPr>
          <p:cNvPr id="3" name="Content Placeholder 2"/>
          <p:cNvSpPr>
            <a:spLocks noGrp="1"/>
          </p:cNvSpPr>
          <p:nvPr>
            <p:ph sz="half" idx="1"/>
          </p:nvPr>
        </p:nvSpPr>
        <p:spPr/>
        <p:txBody>
          <a:bodyPr/>
          <a:lstStyle/>
          <a:p>
            <a:r>
              <a:rPr lang="es-CO" dirty="0"/>
              <a:t>Una </a:t>
            </a:r>
            <a:r>
              <a:rPr lang="es-CO" u="sng" dirty="0"/>
              <a:t>técnica</a:t>
            </a:r>
            <a:r>
              <a:rPr lang="es-CO" dirty="0"/>
              <a:t> para confirmar la entrega de valor se usan las demostraciones o prototipos.</a:t>
            </a:r>
          </a:p>
          <a:p>
            <a:r>
              <a:rPr lang="es-CO" dirty="0"/>
              <a:t>En desarrollo de productos, la experiencia del </a:t>
            </a:r>
            <a:r>
              <a:rPr lang="es-CO" dirty="0" err="1"/>
              <a:t>customer</a:t>
            </a:r>
            <a:r>
              <a:rPr lang="es-CO" dirty="0"/>
              <a:t> ha llegado a ser conocida como IKIWISI (</a:t>
            </a:r>
            <a:r>
              <a:rPr lang="es-CO" dirty="0" err="1"/>
              <a:t>I’ll</a:t>
            </a:r>
            <a:r>
              <a:rPr lang="es-CO" dirty="0"/>
              <a:t> </a:t>
            </a:r>
            <a:r>
              <a:rPr lang="es-CO" dirty="0" err="1"/>
              <a:t>Know</a:t>
            </a:r>
            <a:r>
              <a:rPr lang="es-CO" dirty="0"/>
              <a:t> </a:t>
            </a:r>
            <a:r>
              <a:rPr lang="es-CO" dirty="0" err="1"/>
              <a:t>It</a:t>
            </a:r>
            <a:r>
              <a:rPr lang="es-CO" dirty="0"/>
              <a:t> </a:t>
            </a:r>
            <a:r>
              <a:rPr lang="es-CO" dirty="0" err="1"/>
              <a:t>When</a:t>
            </a:r>
            <a:r>
              <a:rPr lang="es-CO" dirty="0"/>
              <a:t> I </a:t>
            </a:r>
            <a:r>
              <a:rPr lang="es-CO" dirty="0" err="1"/>
              <a:t>See</a:t>
            </a:r>
            <a:r>
              <a:rPr lang="es-CO" dirty="0"/>
              <a:t> </a:t>
            </a:r>
            <a:r>
              <a:rPr lang="es-CO" dirty="0" err="1"/>
              <a:t>It</a:t>
            </a:r>
            <a:r>
              <a:rPr lang="es-CO" dirty="0"/>
              <a:t>). Lo sabré cuando lo vea</a:t>
            </a:r>
            <a:endParaRPr lang="fr-FR" dirty="0"/>
          </a:p>
        </p:txBody>
      </p:sp>
      <p:sp>
        <p:nvSpPr>
          <p:cNvPr id="4" name="Content Placeholder 3"/>
          <p:cNvSpPr>
            <a:spLocks noGrp="1"/>
          </p:cNvSpPr>
          <p:nvPr>
            <p:ph sz="half" idx="2"/>
          </p:nvPr>
        </p:nvSpPr>
        <p:spPr/>
        <p:txBody>
          <a:bodyPr/>
          <a:lstStyle/>
          <a:p>
            <a:r>
              <a:rPr lang="es-CO" dirty="0"/>
              <a:t>A través de las demostraciones o el acceso a las iteraciones tempranas, </a:t>
            </a:r>
            <a:r>
              <a:rPr lang="es-CO" dirty="0" err="1"/>
              <a:t>customer</a:t>
            </a:r>
            <a:r>
              <a:rPr lang="es-CO" dirty="0"/>
              <a:t> pueden evaluar en que medida el </a:t>
            </a:r>
            <a:r>
              <a:rPr lang="es-CO" dirty="0" err="1"/>
              <a:t>Team</a:t>
            </a:r>
            <a:r>
              <a:rPr lang="es-CO" dirty="0"/>
              <a:t> ha sabido interpretar sus necesidades y haber cumplido con sus expectativas.</a:t>
            </a:r>
            <a:endParaRPr lang="fr-FR" dirty="0"/>
          </a:p>
        </p:txBody>
      </p:sp>
    </p:spTree>
    <p:extLst>
      <p:ext uri="{BB962C8B-B14F-4D97-AF65-F5344CB8AC3E}">
        <p14:creationId xmlns:p14="http://schemas.microsoft.com/office/powerpoint/2010/main" val="119061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identificado*</a:t>
            </a:r>
          </a:p>
          <a:p>
            <a:r>
              <a:rPr lang="es-CO" dirty="0" smtClean="0"/>
              <a:t>Personal de respaldo / substitutos</a:t>
            </a:r>
          </a:p>
          <a:p>
            <a:r>
              <a:rPr lang="es-CO" dirty="0" smtClean="0"/>
              <a:t>Plan de colaboración</a:t>
            </a:r>
          </a:p>
          <a:p>
            <a:r>
              <a:rPr lang="es-CO" dirty="0" smtClean="0"/>
              <a:t>Plan para la formación del equipo</a:t>
            </a:r>
            <a:endParaRPr lang="fr-FR" dirty="0"/>
          </a:p>
        </p:txBody>
      </p:sp>
    </p:spTree>
    <p:extLst>
      <p:ext uri="{BB962C8B-B14F-4D97-AF65-F5344CB8AC3E}">
        <p14:creationId xmlns:p14="http://schemas.microsoft.com/office/powerpoint/2010/main" val="42058636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8.3.3.1 Equipo Scrum identificado*</a:t>
            </a:r>
            <a:endParaRPr lang="fr-FR" dirty="0"/>
          </a:p>
        </p:txBody>
      </p:sp>
      <p:sp>
        <p:nvSpPr>
          <p:cNvPr id="3" name="Content Placeholder 2"/>
          <p:cNvSpPr>
            <a:spLocks noGrp="1"/>
          </p:cNvSpPr>
          <p:nvPr>
            <p:ph idx="1"/>
          </p:nvPr>
        </p:nvSpPr>
        <p:spPr/>
        <p:txBody>
          <a:bodyPr/>
          <a:lstStyle/>
          <a:p>
            <a:r>
              <a:rPr lang="es-CO" dirty="0" smtClean="0"/>
              <a:t>El quipo Scrum son responsables de la compresión de los </a:t>
            </a:r>
            <a:r>
              <a:rPr lang="es-CO" i="1" dirty="0" smtClean="0"/>
              <a:t>Requerimientos de negocios</a:t>
            </a:r>
            <a:r>
              <a:rPr lang="es-CO" dirty="0" smtClean="0"/>
              <a:t> especificados por el </a:t>
            </a:r>
            <a:r>
              <a:rPr lang="es-CO" i="1" dirty="0" err="1" smtClean="0"/>
              <a:t>Product</a:t>
            </a:r>
            <a:r>
              <a:rPr lang="es-CO" i="1" dirty="0" smtClean="0"/>
              <a:t> </a:t>
            </a:r>
            <a:r>
              <a:rPr lang="es-CO" i="1" dirty="0" err="1" smtClean="0"/>
              <a:t>Owner</a:t>
            </a:r>
            <a:r>
              <a:rPr lang="es-CO" i="1" dirty="0" smtClean="0"/>
              <a:t>.</a:t>
            </a:r>
          </a:p>
          <a:p>
            <a:pPr lvl="1"/>
            <a:r>
              <a:rPr lang="es-CO" dirty="0" smtClean="0"/>
              <a:t>Estimación de las historias de usuarios</a:t>
            </a:r>
          </a:p>
          <a:p>
            <a:pPr lvl="1"/>
            <a:r>
              <a:rPr lang="es-CO" dirty="0" smtClean="0"/>
              <a:t>Creación definitiva de los entregables del proyecto.</a:t>
            </a:r>
          </a:p>
          <a:p>
            <a:r>
              <a:rPr lang="es-CO" dirty="0" smtClean="0"/>
              <a:t>Los equipos Scrum son </a:t>
            </a:r>
            <a:r>
              <a:rPr lang="es-CO" dirty="0" err="1" smtClean="0"/>
              <a:t>multi</a:t>
            </a:r>
            <a:r>
              <a:rPr lang="es-CO" dirty="0" smtClean="0"/>
              <a:t>-funcionales y auto-organizados.</a:t>
            </a:r>
          </a:p>
          <a:p>
            <a:r>
              <a:rPr lang="es-CO" dirty="0" smtClean="0"/>
              <a:t>El equipo decide la cantidad de trabajo que se comprometerá en un Sprint.</a:t>
            </a:r>
          </a:p>
          <a:p>
            <a:r>
              <a:rPr lang="es-CO" dirty="0" smtClean="0">
                <a:solidFill>
                  <a:schemeClr val="accent2">
                    <a:lumMod val="50000"/>
                  </a:schemeClr>
                </a:solidFill>
              </a:rPr>
              <a:t>La identificación del </a:t>
            </a:r>
            <a:r>
              <a:rPr lang="es-CO" i="1" dirty="0" smtClean="0">
                <a:solidFill>
                  <a:schemeClr val="accent2">
                    <a:lumMod val="50000"/>
                  </a:schemeClr>
                </a:solidFill>
              </a:rPr>
              <a:t>Equipo Scrum</a:t>
            </a:r>
            <a:r>
              <a:rPr lang="es-CO" dirty="0" smtClean="0">
                <a:solidFill>
                  <a:schemeClr val="accent2">
                    <a:lumMod val="50000"/>
                  </a:schemeClr>
                </a:solidFill>
              </a:rPr>
              <a:t> es la responsabilidad del </a:t>
            </a:r>
            <a:r>
              <a:rPr lang="es-CO" i="1" dirty="0" err="1" smtClean="0">
                <a:solidFill>
                  <a:schemeClr val="accent2">
                    <a:lumMod val="50000"/>
                  </a:schemeClr>
                </a:solidFill>
              </a:rPr>
              <a:t>Product</a:t>
            </a:r>
            <a:r>
              <a:rPr lang="es-CO" i="1" dirty="0" smtClean="0">
                <a:solidFill>
                  <a:schemeClr val="accent2">
                    <a:lumMod val="50000"/>
                  </a:schemeClr>
                </a:solidFill>
              </a:rPr>
              <a:t> </a:t>
            </a:r>
            <a:r>
              <a:rPr lang="es-CO" i="1" dirty="0" err="1" smtClean="0">
                <a:solidFill>
                  <a:schemeClr val="accent2">
                    <a:lumMod val="50000"/>
                  </a:schemeClr>
                </a:solidFill>
              </a:rPr>
              <a:t>Owner</a:t>
            </a:r>
            <a:r>
              <a:rPr lang="es-CO" i="1" dirty="0" smtClean="0">
                <a:solidFill>
                  <a:schemeClr val="accent2">
                    <a:lumMod val="50000"/>
                  </a:schemeClr>
                </a:solidFill>
              </a:rPr>
              <a:t>, </a:t>
            </a:r>
            <a:r>
              <a:rPr lang="es-CO" dirty="0" smtClean="0">
                <a:solidFill>
                  <a:schemeClr val="accent2">
                    <a:lumMod val="50000"/>
                  </a:schemeClr>
                </a:solidFill>
              </a:rPr>
              <a:t>a menudo en consulta con el </a:t>
            </a:r>
            <a:r>
              <a:rPr lang="es-CO" i="1" dirty="0" smtClean="0">
                <a:solidFill>
                  <a:schemeClr val="accent2">
                    <a:lumMod val="50000"/>
                  </a:schemeClr>
                </a:solidFill>
              </a:rPr>
              <a:t>Scrum Master.</a:t>
            </a:r>
          </a:p>
          <a:p>
            <a:endParaRPr lang="fr-FR" dirty="0"/>
          </a:p>
        </p:txBody>
      </p:sp>
    </p:spTree>
    <p:extLst>
      <p:ext uri="{BB962C8B-B14F-4D97-AF65-F5344CB8AC3E}">
        <p14:creationId xmlns:p14="http://schemas.microsoft.com/office/powerpoint/2010/main" val="2984608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8.3.3.3 Plan de </a:t>
            </a:r>
            <a:r>
              <a:rPr lang="es-CO" dirty="0" err="1" smtClean="0"/>
              <a:t>colaboracion</a:t>
            </a:r>
            <a:endParaRPr lang="fr-FR" dirty="0"/>
          </a:p>
        </p:txBody>
      </p:sp>
      <p:sp>
        <p:nvSpPr>
          <p:cNvPr id="3" name="Content Placeholder 2"/>
          <p:cNvSpPr>
            <a:spLocks noGrp="1"/>
          </p:cNvSpPr>
          <p:nvPr>
            <p:ph idx="1"/>
          </p:nvPr>
        </p:nvSpPr>
        <p:spPr/>
        <p:txBody>
          <a:bodyPr/>
          <a:lstStyle/>
          <a:p>
            <a:r>
              <a:rPr lang="es-CO" dirty="0" smtClean="0"/>
              <a:t>El plan puede abordar como los miembros de Scrum Core </a:t>
            </a:r>
            <a:r>
              <a:rPr lang="es-CO" dirty="0" err="1" smtClean="0"/>
              <a:t>Team</a:t>
            </a:r>
            <a:r>
              <a:rPr lang="es-CO" dirty="0" smtClean="0"/>
              <a:t>, </a:t>
            </a:r>
            <a:r>
              <a:rPr lang="es-CO" dirty="0" err="1" smtClean="0"/>
              <a:t>stakeholders</a:t>
            </a:r>
            <a:r>
              <a:rPr lang="es-CO" dirty="0" smtClean="0"/>
              <a:t> y otras personas involucradas en el proyecto se comunican y colaboran durante todo el proyecto y también pueden definir las herramientas y técnicas especificas que se utilizaran para este fin.</a:t>
            </a:r>
          </a:p>
          <a:p>
            <a:r>
              <a:rPr lang="es-CO" dirty="0" smtClean="0"/>
              <a:t>Es una salida que puede ser formal o informal. A veces puede ser un simple entendimiento verbal entre los diversos socios, evitando documentación innecesaria. Para proyectos grandes, puede ser necesario poner en marcha un acuerdo mas formal.</a:t>
            </a:r>
            <a:endParaRPr lang="fr-FR" dirty="0"/>
          </a:p>
        </p:txBody>
      </p:sp>
    </p:spTree>
    <p:extLst>
      <p:ext uri="{BB962C8B-B14F-4D97-AF65-F5344CB8AC3E}">
        <p14:creationId xmlns:p14="http://schemas.microsoft.com/office/powerpoint/2010/main" val="515438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 Desarrollo de </a:t>
            </a:r>
            <a:r>
              <a:rPr lang="es-CO" dirty="0"/>
              <a:t>é</a:t>
            </a:r>
            <a:r>
              <a:rPr lang="es-CO" dirty="0" smtClean="0"/>
              <a:t>picas</a:t>
            </a:r>
            <a:endParaRPr lang="fr-FR" dirty="0"/>
          </a:p>
        </p:txBody>
      </p:sp>
      <p:pic>
        <p:nvPicPr>
          <p:cNvPr id="4" name="Content Placeholder 3"/>
          <p:cNvPicPr>
            <a:picLocks noGrp="1" noChangeAspect="1"/>
          </p:cNvPicPr>
          <p:nvPr>
            <p:ph idx="1"/>
          </p:nvPr>
        </p:nvPicPr>
        <p:blipFill>
          <a:blip r:embed="rId2"/>
          <a:stretch>
            <a:fillRect/>
          </a:stretch>
        </p:blipFill>
        <p:spPr>
          <a:xfrm>
            <a:off x="2200580" y="1825625"/>
            <a:ext cx="7790839" cy="4351338"/>
          </a:xfrm>
          <a:prstGeom prst="rect">
            <a:avLst/>
          </a:prstGeom>
        </p:spPr>
      </p:pic>
    </p:spTree>
    <p:extLst>
      <p:ext uri="{BB962C8B-B14F-4D97-AF65-F5344CB8AC3E}">
        <p14:creationId xmlns:p14="http://schemas.microsoft.com/office/powerpoint/2010/main" val="41136941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a:xfrm>
            <a:off x="838200" y="1812925"/>
            <a:ext cx="10515600" cy="4351338"/>
          </a:xfrm>
        </p:spPr>
        <p:txBody>
          <a:bodyPr>
            <a:normAutofit fontScale="92500" lnSpcReduction="20000"/>
          </a:bodyPr>
          <a:lstStyle/>
          <a:p>
            <a:r>
              <a:rPr lang="es-CO" dirty="0" smtClean="0"/>
              <a:t>Equipo Scrum Principal (Scrum Master, </a:t>
            </a:r>
            <a:r>
              <a:rPr lang="es-CO" dirty="0" err="1" smtClean="0"/>
              <a:t>Product</a:t>
            </a:r>
            <a:r>
              <a:rPr lang="es-CO" dirty="0" smtClean="0"/>
              <a:t> </a:t>
            </a:r>
            <a:r>
              <a:rPr lang="es-CO" dirty="0" err="1" smtClean="0"/>
              <a:t>owner</a:t>
            </a:r>
            <a:r>
              <a:rPr lang="es-CO" dirty="0" smtClean="0"/>
              <a:t>, Scrum </a:t>
            </a:r>
            <a:r>
              <a:rPr lang="es-CO" dirty="0" err="1" smtClean="0"/>
              <a:t>team</a:t>
            </a:r>
            <a:r>
              <a:rPr lang="es-CO" dirty="0" smtClean="0"/>
              <a:t>)*</a:t>
            </a:r>
          </a:p>
          <a:p>
            <a:r>
              <a:rPr lang="es-CO" dirty="0" smtClean="0"/>
              <a:t>Declaración de la visión del proyecto</a:t>
            </a:r>
          </a:p>
          <a:p>
            <a:r>
              <a:rPr lang="es-CO" dirty="0" err="1" smtClean="0"/>
              <a:t>Stakeholders</a:t>
            </a:r>
            <a:endParaRPr lang="es-CO" dirty="0" smtClean="0"/>
          </a:p>
          <a:p>
            <a:r>
              <a:rPr lang="es-CO" dirty="0" smtClean="0"/>
              <a:t>Lista de pendientes del producto del programa</a:t>
            </a:r>
          </a:p>
          <a:p>
            <a:r>
              <a:rPr lang="es-CO" dirty="0" smtClean="0"/>
              <a:t>Solicitudes de cambios aprobados</a:t>
            </a:r>
          </a:p>
          <a:p>
            <a:r>
              <a:rPr lang="es-CO" dirty="0" smtClean="0"/>
              <a:t>Solicitudes de cambios rechazados</a:t>
            </a:r>
          </a:p>
          <a:p>
            <a:r>
              <a:rPr lang="es-CO" dirty="0" smtClean="0"/>
              <a:t>Riesgos de Programa y portafolio</a:t>
            </a:r>
          </a:p>
          <a:p>
            <a:r>
              <a:rPr lang="es-CO" dirty="0" smtClean="0"/>
              <a:t>Leyes y regulaciones</a:t>
            </a:r>
          </a:p>
          <a:p>
            <a:r>
              <a:rPr lang="es-CO" dirty="0" smtClean="0"/>
              <a:t>Contratos aplicables</a:t>
            </a:r>
          </a:p>
          <a:p>
            <a:r>
              <a:rPr lang="es-CO" dirty="0" smtClean="0"/>
              <a:t>Información previa del proyecto</a:t>
            </a:r>
          </a:p>
          <a:p>
            <a:endParaRPr lang="es-CO" dirty="0" smtClean="0"/>
          </a:p>
          <a:p>
            <a:endParaRPr lang="fr-FR" dirty="0"/>
          </a:p>
        </p:txBody>
      </p:sp>
    </p:spTree>
    <p:extLst>
      <p:ext uri="{BB962C8B-B14F-4D97-AF65-F5344CB8AC3E}">
        <p14:creationId xmlns:p14="http://schemas.microsoft.com/office/powerpoint/2010/main" val="4097313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8.4.1.8 Leyes y regulaciones</a:t>
            </a:r>
            <a:endParaRPr lang="fr-FR" dirty="0"/>
          </a:p>
        </p:txBody>
      </p:sp>
      <p:sp>
        <p:nvSpPr>
          <p:cNvPr id="3" name="Content Placeholder 2"/>
          <p:cNvSpPr>
            <a:spLocks noGrp="1"/>
          </p:cNvSpPr>
          <p:nvPr>
            <p:ph idx="1"/>
          </p:nvPr>
        </p:nvSpPr>
        <p:spPr/>
        <p:txBody>
          <a:bodyPr/>
          <a:lstStyle/>
          <a:p>
            <a:r>
              <a:rPr lang="es-CO" dirty="0" smtClean="0"/>
              <a:t>Las leyes son externas a la organización e impuestas por una entidad gubernamental.</a:t>
            </a:r>
          </a:p>
          <a:p>
            <a:r>
              <a:rPr lang="es-CO" dirty="0" smtClean="0"/>
              <a:t>Las regulaciones pueden ser internas o externas.</a:t>
            </a:r>
          </a:p>
          <a:p>
            <a:pPr lvl="1"/>
            <a:r>
              <a:rPr lang="es-CO" dirty="0" smtClean="0"/>
              <a:t>Las regulaciones internas son aquellas aplicables dentro de la empresa</a:t>
            </a:r>
            <a:r>
              <a:rPr lang="fr-FR" dirty="0" smtClean="0"/>
              <a:t>, </a:t>
            </a:r>
            <a:r>
              <a:rPr lang="fr-FR" dirty="0" err="1" smtClean="0"/>
              <a:t>por</a:t>
            </a:r>
            <a:r>
              <a:rPr lang="fr-FR" dirty="0" smtClean="0"/>
              <a:t> </a:t>
            </a:r>
            <a:r>
              <a:rPr lang="fr-FR" dirty="0" err="1" smtClean="0"/>
              <a:t>lo</a:t>
            </a:r>
            <a:r>
              <a:rPr lang="fr-FR" dirty="0" smtClean="0"/>
              <a:t> </a:t>
            </a:r>
            <a:r>
              <a:rPr lang="fr-FR" dirty="0" err="1" smtClean="0"/>
              <a:t>general</a:t>
            </a:r>
            <a:r>
              <a:rPr lang="fr-FR" dirty="0" smtClean="0"/>
              <a:t> </a:t>
            </a:r>
            <a:r>
              <a:rPr lang="fr-FR" dirty="0" err="1" smtClean="0"/>
              <a:t>basadas</a:t>
            </a:r>
            <a:r>
              <a:rPr lang="fr-FR" dirty="0" smtClean="0"/>
              <a:t> en la </a:t>
            </a:r>
            <a:r>
              <a:rPr lang="fr-FR" dirty="0" err="1" smtClean="0"/>
              <a:t>politica</a:t>
            </a:r>
            <a:r>
              <a:rPr lang="fr-FR" dirty="0" smtClean="0"/>
              <a:t> de la </a:t>
            </a:r>
            <a:r>
              <a:rPr lang="fr-FR" dirty="0" err="1" smtClean="0"/>
              <a:t>empresa</a:t>
            </a:r>
            <a:r>
              <a:rPr lang="fr-FR" dirty="0" smtClean="0"/>
              <a:t>.</a:t>
            </a:r>
          </a:p>
          <a:p>
            <a:pPr lvl="1"/>
            <a:r>
              <a:rPr lang="es-CO" dirty="0" smtClean="0"/>
              <a:t>Las regulaciones externas son las relativas a los criterios, las normas y los requisitos gubernamentales establecidos.</a:t>
            </a:r>
          </a:p>
        </p:txBody>
      </p:sp>
    </p:spTree>
    <p:extLst>
      <p:ext uri="{BB962C8B-B14F-4D97-AF65-F5344CB8AC3E}">
        <p14:creationId xmlns:p14="http://schemas.microsoft.com/office/powerpoint/2010/main" val="3876832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8.4.1.9 Los contratos aplicables</a:t>
            </a:r>
            <a:endParaRPr lang="fr-FR" dirty="0"/>
          </a:p>
        </p:txBody>
      </p:sp>
      <p:sp>
        <p:nvSpPr>
          <p:cNvPr id="3" name="Content Placeholder 2"/>
          <p:cNvSpPr>
            <a:spLocks noGrp="1"/>
          </p:cNvSpPr>
          <p:nvPr>
            <p:ph idx="1"/>
          </p:nvPr>
        </p:nvSpPr>
        <p:spPr/>
        <p:txBody>
          <a:bodyPr/>
          <a:lstStyle/>
          <a:p>
            <a:r>
              <a:rPr lang="es-CO" dirty="0" smtClean="0"/>
              <a:t>En proyectos Scrum existen algunos contratos como los siguientes:</a:t>
            </a:r>
          </a:p>
          <a:p>
            <a:pPr lvl="1"/>
            <a:r>
              <a:rPr lang="es-CO" dirty="0" smtClean="0"/>
              <a:t>Contrato de entrega incremental</a:t>
            </a:r>
          </a:p>
          <a:p>
            <a:pPr lvl="1"/>
            <a:r>
              <a:rPr lang="es-CO" dirty="0" err="1" smtClean="0"/>
              <a:t>Joinet</a:t>
            </a:r>
            <a:r>
              <a:rPr lang="es-CO" dirty="0" smtClean="0"/>
              <a:t> Venture</a:t>
            </a:r>
          </a:p>
          <a:p>
            <a:pPr lvl="1"/>
            <a:r>
              <a:rPr lang="es-CO" dirty="0" smtClean="0"/>
              <a:t>Desarrollo en fases</a:t>
            </a:r>
          </a:p>
          <a:p>
            <a:pPr lvl="1"/>
            <a:r>
              <a:rPr lang="es-CO" dirty="0" smtClean="0"/>
              <a:t>Incentivo y penalidad</a:t>
            </a:r>
          </a:p>
          <a:p>
            <a:pPr lvl="1"/>
            <a:r>
              <a:rPr lang="es-CO" dirty="0" smtClean="0"/>
              <a:t>Tiempo y materiales</a:t>
            </a:r>
          </a:p>
          <a:p>
            <a:pPr lvl="1"/>
            <a:r>
              <a:rPr lang="es-CO" dirty="0" smtClean="0"/>
              <a:t>Precio fijo y contrato de alcance fijo</a:t>
            </a:r>
          </a:p>
          <a:p>
            <a:pPr lvl="1"/>
            <a:r>
              <a:rPr lang="es-CO" dirty="0" smtClean="0"/>
              <a:t>Contrato </a:t>
            </a:r>
            <a:r>
              <a:rPr lang="es-CO" smtClean="0"/>
              <a:t>de beneficio fijo</a:t>
            </a:r>
          </a:p>
          <a:p>
            <a:pPr lvl="1"/>
            <a:endParaRPr lang="fr-FR" dirty="0"/>
          </a:p>
        </p:txBody>
      </p:sp>
    </p:spTree>
    <p:extLst>
      <p:ext uri="{BB962C8B-B14F-4D97-AF65-F5344CB8AC3E}">
        <p14:creationId xmlns:p14="http://schemas.microsoft.com/office/powerpoint/2010/main" val="2095890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8.4.1.10 Información previa de proyectos</a:t>
            </a:r>
            <a:endParaRPr lang="fr-FR" dirty="0"/>
          </a:p>
        </p:txBody>
      </p:sp>
      <p:sp>
        <p:nvSpPr>
          <p:cNvPr id="3" name="Content Placeholder 2"/>
          <p:cNvSpPr>
            <a:spLocks noGrp="1"/>
          </p:cNvSpPr>
          <p:nvPr>
            <p:ph idx="1"/>
          </p:nvPr>
        </p:nvSpPr>
        <p:spPr/>
        <p:txBody>
          <a:bodyPr/>
          <a:lstStyle/>
          <a:p>
            <a:r>
              <a:rPr lang="es-CO" dirty="0" smtClean="0"/>
              <a:t>Información y conocimientos adquiridos en proyectos anteriores y similares dentro de la organización para el desarrollo de </a:t>
            </a:r>
            <a:r>
              <a:rPr lang="es-CO" dirty="0" err="1" smtClean="0"/>
              <a:t>Epicas</a:t>
            </a:r>
            <a:r>
              <a:rPr lang="es-CO" dirty="0" smtClean="0"/>
              <a:t> y de la evaluación de riesgos.</a:t>
            </a:r>
            <a:endParaRPr lang="fr-FR" dirty="0"/>
          </a:p>
        </p:txBody>
      </p:sp>
    </p:spTree>
    <p:extLst>
      <p:ext uri="{BB962C8B-B14F-4D97-AF65-F5344CB8AC3E}">
        <p14:creationId xmlns:p14="http://schemas.microsoft.com/office/powerpoint/2010/main" val="14340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usuarios*</a:t>
            </a:r>
          </a:p>
          <a:p>
            <a:r>
              <a:rPr lang="es-CO" dirty="0" smtClean="0"/>
              <a:t>Talleres (workshops) de historias de usuario</a:t>
            </a:r>
          </a:p>
          <a:p>
            <a:r>
              <a:rPr lang="es-CO" dirty="0" smtClean="0"/>
              <a:t>Reunión de grupo de enfoque (</a:t>
            </a:r>
            <a:r>
              <a:rPr lang="es-CO" dirty="0" err="1" smtClean="0"/>
              <a:t>focus</a:t>
            </a:r>
            <a:r>
              <a:rPr lang="es-CO" dirty="0" smtClean="0"/>
              <a:t> </a:t>
            </a:r>
            <a:r>
              <a:rPr lang="es-CO" dirty="0" err="1" smtClean="0"/>
              <a:t>group</a:t>
            </a:r>
            <a:r>
              <a:rPr lang="es-CO" dirty="0" smtClean="0"/>
              <a:t>)</a:t>
            </a:r>
          </a:p>
          <a:p>
            <a:r>
              <a:rPr lang="es-CO" dirty="0" smtClean="0"/>
              <a:t>Entrevista con usuarios o clientes</a:t>
            </a:r>
          </a:p>
          <a:p>
            <a:r>
              <a:rPr lang="es-CO" dirty="0" smtClean="0"/>
              <a:t>Cuestionarios</a:t>
            </a:r>
          </a:p>
          <a:p>
            <a:r>
              <a:rPr lang="es-CO" dirty="0" smtClean="0"/>
              <a:t>Técnicas de identificación de riesgos</a:t>
            </a:r>
          </a:p>
          <a:p>
            <a:r>
              <a:rPr lang="es-CO" dirty="0" smtClean="0"/>
              <a:t>Experiencia cuerpo de asesoramiento de Scrum</a:t>
            </a:r>
          </a:p>
          <a:p>
            <a:endParaRPr lang="es-CO" dirty="0" smtClean="0"/>
          </a:p>
          <a:p>
            <a:endParaRPr lang="fr-FR" dirty="0"/>
          </a:p>
        </p:txBody>
      </p:sp>
    </p:spTree>
    <p:extLst>
      <p:ext uri="{BB962C8B-B14F-4D97-AF65-F5344CB8AC3E}">
        <p14:creationId xmlns:p14="http://schemas.microsoft.com/office/powerpoint/2010/main" val="2629800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8.4.2.1 Reunión de grupo de usuarios</a:t>
            </a:r>
            <a:endParaRPr lang="fr-FR" dirty="0"/>
          </a:p>
        </p:txBody>
      </p:sp>
      <p:sp>
        <p:nvSpPr>
          <p:cNvPr id="3" name="Content Placeholder 2"/>
          <p:cNvSpPr>
            <a:spLocks noGrp="1"/>
          </p:cNvSpPr>
          <p:nvPr>
            <p:ph idx="1"/>
          </p:nvPr>
        </p:nvSpPr>
        <p:spPr/>
        <p:txBody>
          <a:bodyPr/>
          <a:lstStyle/>
          <a:p>
            <a:r>
              <a:rPr lang="es-CO" dirty="0" smtClean="0"/>
              <a:t>Implica a </a:t>
            </a:r>
            <a:r>
              <a:rPr lang="es-CO" dirty="0"/>
              <a:t>socios </a:t>
            </a:r>
            <a:r>
              <a:rPr lang="es-CO" dirty="0" smtClean="0"/>
              <a:t>relevantes (</a:t>
            </a:r>
            <a:r>
              <a:rPr lang="es-CO" i="1" dirty="0" smtClean="0"/>
              <a:t>usuarios o clientes del producto</a:t>
            </a:r>
            <a:r>
              <a:rPr lang="es-CO" dirty="0" smtClean="0"/>
              <a:t>). Proporcionan al Equipo Principal de Scrum la información de primera mano </a:t>
            </a:r>
            <a:r>
              <a:rPr lang="es-CO" i="1" dirty="0" smtClean="0">
                <a:solidFill>
                  <a:schemeClr val="accent2">
                    <a:lumMod val="50000"/>
                  </a:schemeClr>
                </a:solidFill>
              </a:rPr>
              <a:t>acerca de las expectativas del usuario</a:t>
            </a:r>
            <a:r>
              <a:rPr lang="es-CO" dirty="0" smtClean="0"/>
              <a:t>. Estos ayuda a los </a:t>
            </a:r>
            <a:r>
              <a:rPr lang="es-CO" i="1" dirty="0" smtClean="0"/>
              <a:t>criterios de aceptación.</a:t>
            </a:r>
          </a:p>
          <a:p>
            <a:r>
              <a:rPr lang="es-CO" dirty="0" smtClean="0"/>
              <a:t>Son de vital importancia en la prevención del trabajo costoso que puedan deberse a la falta de claridad con respecto a las expectativas y exigencias.</a:t>
            </a:r>
          </a:p>
          <a:p>
            <a:endParaRPr lang="es-CO" dirty="0" smtClean="0"/>
          </a:p>
          <a:p>
            <a:endParaRPr lang="fr-FR" dirty="0"/>
          </a:p>
        </p:txBody>
      </p:sp>
    </p:spTree>
    <p:extLst>
      <p:ext uri="{BB962C8B-B14F-4D97-AF65-F5344CB8AC3E}">
        <p14:creationId xmlns:p14="http://schemas.microsoft.com/office/powerpoint/2010/main" val="32739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a:t>5. </a:t>
            </a:r>
            <a:r>
              <a:rPr lang="es-CO" dirty="0" err="1"/>
              <a:t>Quality</a:t>
            </a:r>
            <a:endParaRPr lang="fr-FR" dirty="0"/>
          </a:p>
        </p:txBody>
      </p:sp>
    </p:spTree>
    <p:extLst>
      <p:ext uri="{BB962C8B-B14F-4D97-AF65-F5344CB8AC3E}">
        <p14:creationId xmlns:p14="http://schemas.microsoft.com/office/powerpoint/2010/main" val="23241846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8.4.2.2 Taller de historias de usuario </a:t>
            </a:r>
            <a:endParaRPr lang="fr-FR" dirty="0"/>
          </a:p>
        </p:txBody>
      </p:sp>
      <p:sp>
        <p:nvSpPr>
          <p:cNvPr id="3" name="Content Placeholder 2"/>
          <p:cNvSpPr>
            <a:spLocks noGrp="1"/>
          </p:cNvSpPr>
          <p:nvPr>
            <p:ph idx="1"/>
          </p:nvPr>
        </p:nvSpPr>
        <p:spPr/>
        <p:txBody>
          <a:bodyPr/>
          <a:lstStyle/>
          <a:p>
            <a:r>
              <a:rPr lang="es-CO" i="1" dirty="0" smtClean="0">
                <a:solidFill>
                  <a:schemeClr val="accent2">
                    <a:lumMod val="50000"/>
                  </a:schemeClr>
                </a:solidFill>
              </a:rPr>
              <a:t>Scrum Master facilita estas sesiones </a:t>
            </a:r>
            <a:r>
              <a:rPr lang="es-CO" dirty="0" smtClean="0"/>
              <a:t>en la que todo el Scrum Core </a:t>
            </a:r>
            <a:r>
              <a:rPr lang="es-CO" dirty="0" err="1" smtClean="0"/>
              <a:t>Team</a:t>
            </a:r>
            <a:r>
              <a:rPr lang="es-CO" dirty="0" smtClean="0"/>
              <a:t> interviene.</a:t>
            </a:r>
          </a:p>
          <a:p>
            <a:r>
              <a:rPr lang="es-CO" dirty="0" smtClean="0"/>
              <a:t>Los talleres ayudan al </a:t>
            </a:r>
            <a:r>
              <a:rPr lang="es-CO" i="1" dirty="0" err="1" smtClean="0"/>
              <a:t>Product</a:t>
            </a:r>
            <a:r>
              <a:rPr lang="es-CO" i="1" dirty="0" smtClean="0"/>
              <a:t> </a:t>
            </a:r>
            <a:r>
              <a:rPr lang="es-CO" i="1" dirty="0" err="1" smtClean="0"/>
              <a:t>Owner</a:t>
            </a:r>
            <a:r>
              <a:rPr lang="es-CO" dirty="0" smtClean="0"/>
              <a:t> a dar prioridad a los requisitos y permitir que el Scrum Core </a:t>
            </a:r>
            <a:r>
              <a:rPr lang="es-CO" dirty="0" err="1" smtClean="0"/>
              <a:t>Team</a:t>
            </a:r>
            <a:r>
              <a:rPr lang="es-CO" dirty="0" smtClean="0"/>
              <a:t> tenga una perspectiva compartida de los </a:t>
            </a:r>
            <a:r>
              <a:rPr lang="es-CO" b="1" i="1" dirty="0" smtClean="0"/>
              <a:t>Criterios de Aceptación</a:t>
            </a:r>
            <a:r>
              <a:rPr lang="es-CO" dirty="0" smtClean="0"/>
              <a:t>.</a:t>
            </a:r>
          </a:p>
          <a:p>
            <a:r>
              <a:rPr lang="es-CO" dirty="0" smtClean="0"/>
              <a:t>Son útiles para la </a:t>
            </a:r>
            <a:r>
              <a:rPr lang="es-CO" b="1" i="1" dirty="0" smtClean="0"/>
              <a:t>comprensión de las expectativas del usuario para los entregables</a:t>
            </a:r>
            <a:r>
              <a:rPr lang="es-CO" dirty="0" smtClean="0"/>
              <a:t> y para la formación de equipos.</a:t>
            </a:r>
          </a:p>
          <a:p>
            <a:r>
              <a:rPr lang="es-CO" dirty="0" smtClean="0"/>
              <a:t>Se aseguran que las </a:t>
            </a:r>
            <a:r>
              <a:rPr lang="es-CO" i="1" dirty="0" err="1" smtClean="0"/>
              <a:t>Epicas</a:t>
            </a:r>
            <a:r>
              <a:rPr lang="es-CO" dirty="0" smtClean="0"/>
              <a:t> y </a:t>
            </a:r>
            <a:r>
              <a:rPr lang="es-CO" i="1" dirty="0" smtClean="0"/>
              <a:t>Historias de Usuario </a:t>
            </a:r>
            <a:r>
              <a:rPr lang="es-CO" dirty="0" smtClean="0"/>
              <a:t>describan la </a:t>
            </a:r>
            <a:r>
              <a:rPr lang="es-CO" b="1" i="1" dirty="0" smtClean="0"/>
              <a:t>funcionalidad desde el punto de vista de los usuarios</a:t>
            </a:r>
            <a:r>
              <a:rPr lang="es-CO" dirty="0" smtClean="0"/>
              <a:t>, sean fáciles de entender y que puedan ser calculados de forma fácil.</a:t>
            </a:r>
          </a:p>
          <a:p>
            <a:endParaRPr lang="fr-FR" dirty="0"/>
          </a:p>
        </p:txBody>
      </p:sp>
    </p:spTree>
    <p:extLst>
      <p:ext uri="{BB962C8B-B14F-4D97-AF65-F5344CB8AC3E}">
        <p14:creationId xmlns:p14="http://schemas.microsoft.com/office/powerpoint/2010/main" val="2320102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8.4.2.3 Reunión de grupo de enfoque</a:t>
            </a:r>
            <a:endParaRPr lang="fr-FR" dirty="0"/>
          </a:p>
        </p:txBody>
      </p:sp>
      <p:sp>
        <p:nvSpPr>
          <p:cNvPr id="3" name="Content Placeholder 2"/>
          <p:cNvSpPr>
            <a:spLocks noGrp="1"/>
          </p:cNvSpPr>
          <p:nvPr>
            <p:ph idx="1"/>
          </p:nvPr>
        </p:nvSpPr>
        <p:spPr/>
        <p:txBody>
          <a:bodyPr/>
          <a:lstStyle/>
          <a:p>
            <a:r>
              <a:rPr lang="es-CO" dirty="0" smtClean="0"/>
              <a:t>Se reúnen las personas en una sesión guiada para proporcionar sus opiniones, percepciones o valoraciones de un producto, servicio o </a:t>
            </a:r>
            <a:r>
              <a:rPr lang="es-CO" b="1" i="1" dirty="0" smtClean="0">
                <a:solidFill>
                  <a:schemeClr val="accent2">
                    <a:lumMod val="50000"/>
                  </a:schemeClr>
                </a:solidFill>
              </a:rPr>
              <a:t>resultado deseado</a:t>
            </a:r>
            <a:r>
              <a:rPr lang="es-CO" dirty="0" smtClean="0"/>
              <a:t>. Ayuda a obtener aclaraciones sobre temas o conceptos específicos.</a:t>
            </a:r>
          </a:p>
          <a:p>
            <a:endParaRPr lang="es-CO" dirty="0"/>
          </a:p>
          <a:p>
            <a:r>
              <a:rPr lang="es-CO" dirty="0" smtClean="0"/>
              <a:t>A veces, las reuniones de grupo de enfoque se llevan a cabo para resolver los </a:t>
            </a:r>
            <a:r>
              <a:rPr lang="es-CO" i="1" dirty="0" err="1" smtClean="0"/>
              <a:t>issues</a:t>
            </a:r>
            <a:r>
              <a:rPr lang="es-CO" i="1" dirty="0" smtClean="0"/>
              <a:t> </a:t>
            </a:r>
            <a:r>
              <a:rPr lang="es-CO" dirty="0" smtClean="0"/>
              <a:t>que puedan surgir durante el desarrollo de las </a:t>
            </a:r>
            <a:r>
              <a:rPr lang="es-CO" dirty="0" err="1" smtClean="0"/>
              <a:t>Epicas</a:t>
            </a:r>
            <a:r>
              <a:rPr lang="es-CO" dirty="0" smtClean="0"/>
              <a:t>.</a:t>
            </a:r>
            <a:endParaRPr lang="fr-FR" i="1" dirty="0"/>
          </a:p>
        </p:txBody>
      </p:sp>
    </p:spTree>
    <p:extLst>
      <p:ext uri="{BB962C8B-B14F-4D97-AF65-F5344CB8AC3E}">
        <p14:creationId xmlns:p14="http://schemas.microsoft.com/office/powerpoint/2010/main" val="39296119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1868577" y="2128692"/>
            <a:ext cx="8175445" cy="2627604"/>
          </a:xfrm>
          <a:prstGeom prst="rect">
            <a:avLst/>
          </a:prstGeom>
        </p:spPr>
      </p:pic>
    </p:spTree>
    <p:extLst>
      <p:ext uri="{BB962C8B-B14F-4D97-AF65-F5344CB8AC3E}">
        <p14:creationId xmlns:p14="http://schemas.microsoft.com/office/powerpoint/2010/main" val="3031995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8.4.2.4 Entrevistas con usuarios o clientes</a:t>
            </a:r>
            <a:endParaRPr lang="fr-FR" dirty="0"/>
          </a:p>
        </p:txBody>
      </p:sp>
      <p:sp>
        <p:nvSpPr>
          <p:cNvPr id="3" name="Content Placeholder 2"/>
          <p:cNvSpPr>
            <a:spLocks noGrp="1"/>
          </p:cNvSpPr>
          <p:nvPr>
            <p:ph idx="1"/>
          </p:nvPr>
        </p:nvSpPr>
        <p:spPr/>
        <p:txBody>
          <a:bodyPr/>
          <a:lstStyle/>
          <a:p>
            <a:r>
              <a:rPr lang="es-CO" dirty="0" smtClean="0"/>
              <a:t>El incorporar a los socios, incluyendo al patrocinador, usuarios y los clientes del producto es importante para ganar el contexto y la visión necesaria para desarrollar </a:t>
            </a:r>
            <a:r>
              <a:rPr lang="es-CO" dirty="0" err="1" smtClean="0"/>
              <a:t>Epicas</a:t>
            </a:r>
            <a:r>
              <a:rPr lang="es-CO" dirty="0" smtClean="0"/>
              <a:t>.</a:t>
            </a:r>
          </a:p>
          <a:p>
            <a:r>
              <a:rPr lang="es-CO" dirty="0" smtClean="0"/>
              <a:t>Las entrevistas ayudan a:</a:t>
            </a:r>
          </a:p>
          <a:p>
            <a:pPr lvl="1"/>
            <a:r>
              <a:rPr lang="es-CO" dirty="0" smtClean="0"/>
              <a:t>Identificar y entender las necesidades y expectativas del </a:t>
            </a:r>
            <a:r>
              <a:rPr lang="es-CO" dirty="0" err="1" smtClean="0"/>
              <a:t>stakeholder</a:t>
            </a:r>
            <a:endParaRPr lang="es-CO" dirty="0" smtClean="0"/>
          </a:p>
          <a:p>
            <a:pPr lvl="1"/>
            <a:r>
              <a:rPr lang="es-CO" dirty="0" smtClean="0"/>
              <a:t>Reunir opiniones y hechos</a:t>
            </a:r>
          </a:p>
          <a:p>
            <a:pPr lvl="1"/>
            <a:r>
              <a:rPr lang="es-CO" dirty="0" smtClean="0"/>
              <a:t>Comprender la perspectiva del </a:t>
            </a:r>
            <a:r>
              <a:rPr lang="es-CO" dirty="0" err="1" smtClean="0"/>
              <a:t>stakeholder</a:t>
            </a:r>
            <a:r>
              <a:rPr lang="es-CO" dirty="0" smtClean="0"/>
              <a:t> sobre el producto final</a:t>
            </a:r>
          </a:p>
          <a:p>
            <a:pPr lvl="1"/>
            <a:r>
              <a:rPr lang="es-CO" dirty="0" smtClean="0"/>
              <a:t>Recopilar la retroalimentación sobre el producto iterado o parcialmente desarrollado</a:t>
            </a:r>
            <a:endParaRPr lang="fr-FR" dirty="0"/>
          </a:p>
        </p:txBody>
      </p:sp>
    </p:spTree>
    <p:extLst>
      <p:ext uri="{BB962C8B-B14F-4D97-AF65-F5344CB8AC3E}">
        <p14:creationId xmlns:p14="http://schemas.microsoft.com/office/powerpoint/2010/main" val="2685473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Identificación de Riesgos	</a:t>
            </a:r>
            <a:endParaRPr lang="fr-FR" dirty="0"/>
          </a:p>
        </p:txBody>
      </p:sp>
      <p:sp>
        <p:nvSpPr>
          <p:cNvPr id="3" name="Content Placeholder 2"/>
          <p:cNvSpPr>
            <a:spLocks noGrp="1"/>
          </p:cNvSpPr>
          <p:nvPr>
            <p:ph idx="1"/>
          </p:nvPr>
        </p:nvSpPr>
        <p:spPr/>
        <p:txBody>
          <a:bodyPr/>
          <a:lstStyle/>
          <a:p>
            <a:r>
              <a:rPr lang="es-CO" dirty="0" smtClean="0"/>
              <a:t>Repasar las lecciones aprendidas de Retrospectiva de Sprint o de procesos de retrospectiva del proyecto</a:t>
            </a:r>
          </a:p>
          <a:p>
            <a:r>
              <a:rPr lang="es-CO" dirty="0" err="1" smtClean="0"/>
              <a:t>Checklis</a:t>
            </a:r>
            <a:r>
              <a:rPr lang="es-CO" dirty="0" smtClean="0"/>
              <a:t> de riesgos</a:t>
            </a:r>
          </a:p>
          <a:p>
            <a:r>
              <a:rPr lang="es-CO" dirty="0" smtClean="0"/>
              <a:t>Lista de avisos de riesgos (</a:t>
            </a:r>
            <a:r>
              <a:rPr lang="es-CO" i="1" dirty="0" err="1" smtClean="0"/>
              <a:t>risk</a:t>
            </a:r>
            <a:r>
              <a:rPr lang="es-CO" i="1" dirty="0" smtClean="0"/>
              <a:t> </a:t>
            </a:r>
            <a:r>
              <a:rPr lang="es-CO" i="1" dirty="0" err="1" smtClean="0"/>
              <a:t>prompt</a:t>
            </a:r>
            <a:r>
              <a:rPr lang="es-CO" i="1" dirty="0" smtClean="0"/>
              <a:t> </a:t>
            </a:r>
            <a:r>
              <a:rPr lang="es-CO" i="1" dirty="0" err="1" smtClean="0"/>
              <a:t>lists</a:t>
            </a:r>
            <a:r>
              <a:rPr lang="es-CO" i="1" dirty="0" smtClean="0"/>
              <a:t>)</a:t>
            </a:r>
            <a:endParaRPr lang="es-CO" dirty="0" smtClean="0"/>
          </a:p>
          <a:p>
            <a:r>
              <a:rPr lang="es-CO" dirty="0" err="1" smtClean="0"/>
              <a:t>Brainstorming</a:t>
            </a:r>
            <a:r>
              <a:rPr lang="es-CO" dirty="0" smtClean="0"/>
              <a:t> (reunión creativa)</a:t>
            </a:r>
          </a:p>
          <a:p>
            <a:r>
              <a:rPr lang="es-CO" dirty="0" smtClean="0"/>
              <a:t>Estructura de desglose de riesgos (</a:t>
            </a:r>
            <a:r>
              <a:rPr lang="es-CO" i="1" dirty="0" err="1" smtClean="0"/>
              <a:t>risk</a:t>
            </a:r>
            <a:r>
              <a:rPr lang="es-CO" i="1" dirty="0" smtClean="0"/>
              <a:t> </a:t>
            </a:r>
            <a:r>
              <a:rPr lang="es-CO" i="1" dirty="0" err="1" smtClean="0"/>
              <a:t>breakdown</a:t>
            </a:r>
            <a:r>
              <a:rPr lang="es-CO" i="1" dirty="0" smtClean="0"/>
              <a:t> </a:t>
            </a:r>
            <a:r>
              <a:rPr lang="es-CO" i="1" dirty="0" err="1" smtClean="0"/>
              <a:t>structure</a:t>
            </a:r>
            <a:r>
              <a:rPr lang="es-CO" i="1" dirty="0" smtClean="0"/>
              <a:t> </a:t>
            </a:r>
            <a:r>
              <a:rPr lang="es-CO" i="1" dirty="0" err="1" smtClean="0"/>
              <a:t>rbs</a:t>
            </a:r>
            <a:r>
              <a:rPr lang="es-CO" i="1" dirty="0" smtClean="0"/>
              <a:t>)</a:t>
            </a:r>
            <a:endParaRPr lang="fr-FR" dirty="0"/>
          </a:p>
        </p:txBody>
      </p:sp>
    </p:spTree>
    <p:extLst>
      <p:ext uri="{BB962C8B-B14F-4D97-AF65-F5344CB8AC3E}">
        <p14:creationId xmlns:p14="http://schemas.microsoft.com/office/powerpoint/2010/main" val="2402649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Epicas</a:t>
            </a:r>
            <a:r>
              <a:rPr lang="es-CO" dirty="0" smtClean="0">
                <a:solidFill>
                  <a:schemeClr val="accent2">
                    <a:lumMod val="50000"/>
                  </a:schemeClr>
                </a:solidFill>
              </a:rPr>
              <a:t> *</a:t>
            </a:r>
          </a:p>
          <a:p>
            <a:r>
              <a:rPr lang="es-CO" dirty="0" smtClean="0">
                <a:solidFill>
                  <a:schemeClr val="accent2">
                    <a:lumMod val="50000"/>
                  </a:schemeClr>
                </a:solidFill>
              </a:rPr>
              <a:t>Personajes o personas*</a:t>
            </a:r>
            <a:endParaRPr lang="fr-FR" dirty="0" smtClean="0">
              <a:solidFill>
                <a:schemeClr val="accent2">
                  <a:lumMod val="50000"/>
                </a:schemeClr>
              </a:solidFill>
            </a:endParaRPr>
          </a:p>
          <a:p>
            <a:r>
              <a:rPr lang="es-CO" dirty="0" smtClean="0"/>
              <a:t>Cambios aprobados</a:t>
            </a:r>
          </a:p>
          <a:p>
            <a:r>
              <a:rPr lang="es-CO" dirty="0" smtClean="0"/>
              <a:t>Riesgos identificados</a:t>
            </a:r>
          </a:p>
        </p:txBody>
      </p:sp>
    </p:spTree>
    <p:extLst>
      <p:ext uri="{BB962C8B-B14F-4D97-AF65-F5344CB8AC3E}">
        <p14:creationId xmlns:p14="http://schemas.microsoft.com/office/powerpoint/2010/main" val="3521195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8.4.3.1 </a:t>
            </a:r>
            <a:r>
              <a:rPr lang="es-CO" dirty="0" err="1" smtClean="0"/>
              <a:t>Epicas</a:t>
            </a:r>
            <a:r>
              <a:rPr lang="es-CO" dirty="0" smtClean="0"/>
              <a:t> *</a:t>
            </a:r>
            <a:endParaRPr lang="fr-FR" dirty="0"/>
          </a:p>
        </p:txBody>
      </p:sp>
      <p:sp>
        <p:nvSpPr>
          <p:cNvPr id="3" name="Content Placeholder 2"/>
          <p:cNvSpPr>
            <a:spLocks noGrp="1"/>
          </p:cNvSpPr>
          <p:nvPr>
            <p:ph idx="1"/>
          </p:nvPr>
        </p:nvSpPr>
        <p:spPr/>
        <p:txBody>
          <a:bodyPr/>
          <a:lstStyle/>
          <a:p>
            <a:r>
              <a:rPr lang="es-CO" dirty="0" smtClean="0"/>
              <a:t>Las </a:t>
            </a:r>
            <a:r>
              <a:rPr lang="es-CO" dirty="0" err="1" smtClean="0"/>
              <a:t>Epicas</a:t>
            </a:r>
            <a:r>
              <a:rPr lang="es-CO" dirty="0" smtClean="0"/>
              <a:t> se describen en las etapas iniciales del proyecto, las </a:t>
            </a:r>
            <a:r>
              <a:rPr lang="es-CO" dirty="0" err="1" smtClean="0"/>
              <a:t>Epicas</a:t>
            </a:r>
            <a:r>
              <a:rPr lang="es-CO" dirty="0" smtClean="0"/>
              <a:t> son User </a:t>
            </a:r>
            <a:r>
              <a:rPr lang="es-CO" dirty="0" err="1" smtClean="0"/>
              <a:t>Stories</a:t>
            </a:r>
            <a:r>
              <a:rPr lang="es-CO" dirty="0" smtClean="0"/>
              <a:t> grandes sin refinar.</a:t>
            </a:r>
            <a:endParaRPr lang="fr-FR" dirty="0"/>
          </a:p>
        </p:txBody>
      </p:sp>
    </p:spTree>
    <p:extLst>
      <p:ext uri="{BB962C8B-B14F-4D97-AF65-F5344CB8AC3E}">
        <p14:creationId xmlns:p14="http://schemas.microsoft.com/office/powerpoint/2010/main" val="431542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8.4.3.2 Personas*</a:t>
            </a:r>
            <a:endParaRPr lang="fr-FR" dirty="0"/>
          </a:p>
        </p:txBody>
      </p:sp>
      <p:sp>
        <p:nvSpPr>
          <p:cNvPr id="3" name="Content Placeholder 2"/>
          <p:cNvSpPr>
            <a:spLocks noGrp="1"/>
          </p:cNvSpPr>
          <p:nvPr>
            <p:ph idx="1"/>
          </p:nvPr>
        </p:nvSpPr>
        <p:spPr/>
        <p:txBody>
          <a:bodyPr/>
          <a:lstStyle/>
          <a:p>
            <a:r>
              <a:rPr lang="es-CO" dirty="0" smtClean="0"/>
              <a:t>Personas son personajes ficticios altamente detallados.</a:t>
            </a:r>
          </a:p>
          <a:p>
            <a:r>
              <a:rPr lang="es-CO" dirty="0" smtClean="0"/>
              <a:t>Representan a la mayoría de los usuarios y otros socios que puede que no utilicen directamente el producto final.</a:t>
            </a:r>
          </a:p>
          <a:p>
            <a:r>
              <a:rPr lang="es-CO" dirty="0" smtClean="0"/>
              <a:t>Las personas se crean para identificar las necesidades de los usuarios.</a:t>
            </a:r>
          </a:p>
          <a:p>
            <a:endParaRPr lang="es-CO" dirty="0"/>
          </a:p>
          <a:p>
            <a:r>
              <a:rPr lang="es-CO" dirty="0" smtClean="0"/>
              <a:t>Creación de una persona:</a:t>
            </a:r>
          </a:p>
          <a:p>
            <a:pPr lvl="1"/>
            <a:r>
              <a:rPr lang="es-CO" dirty="0" smtClean="0"/>
              <a:t>Nombre ficticio (preferiblemente con foto)</a:t>
            </a:r>
          </a:p>
          <a:p>
            <a:pPr lvl="1"/>
            <a:r>
              <a:rPr lang="es-CO" dirty="0" smtClean="0"/>
              <a:t>Edad, genero, nivel de educación, entorno, intereses y metas.</a:t>
            </a:r>
          </a:p>
          <a:p>
            <a:pPr lvl="1"/>
            <a:r>
              <a:rPr lang="es-CO" dirty="0" smtClean="0"/>
              <a:t>Se tiene un cita que ilustra las necesidades de la persona </a:t>
            </a:r>
            <a:endParaRPr lang="fr-FR" dirty="0"/>
          </a:p>
        </p:txBody>
      </p:sp>
    </p:spTree>
    <p:extLst>
      <p:ext uri="{BB962C8B-B14F-4D97-AF65-F5344CB8AC3E}">
        <p14:creationId xmlns:p14="http://schemas.microsoft.com/office/powerpoint/2010/main" val="1021560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persona para un </a:t>
            </a:r>
            <a:r>
              <a:rPr lang="es-CO" smtClean="0"/>
              <a:t>sitio web de viajes</a:t>
            </a:r>
            <a:endParaRPr lang="fr-FR"/>
          </a:p>
        </p:txBody>
      </p:sp>
      <p:pic>
        <p:nvPicPr>
          <p:cNvPr id="4" name="Content Placeholder 3"/>
          <p:cNvPicPr>
            <a:picLocks noGrp="1" noChangeAspect="1"/>
          </p:cNvPicPr>
          <p:nvPr>
            <p:ph idx="1"/>
          </p:nvPr>
        </p:nvPicPr>
        <p:blipFill>
          <a:blip r:embed="rId2"/>
          <a:stretch>
            <a:fillRect/>
          </a:stretch>
        </p:blipFill>
        <p:spPr>
          <a:xfrm>
            <a:off x="1271587" y="3029744"/>
            <a:ext cx="9648825" cy="1943100"/>
          </a:xfrm>
          <a:prstGeom prst="rect">
            <a:avLst/>
          </a:prstGeom>
        </p:spPr>
      </p:pic>
    </p:spTree>
    <p:extLst>
      <p:ext uri="{BB962C8B-B14F-4D97-AF65-F5344CB8AC3E}">
        <p14:creationId xmlns:p14="http://schemas.microsoft.com/office/powerpoint/2010/main" val="25142148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 Creación de la lista priorizada de pendientes de producto</a:t>
            </a:r>
            <a:endParaRPr lang="fr-FR" dirty="0"/>
          </a:p>
        </p:txBody>
      </p:sp>
      <p:pic>
        <p:nvPicPr>
          <p:cNvPr id="4" name="Content Placeholder 3"/>
          <p:cNvPicPr>
            <a:picLocks noGrp="1" noChangeAspect="1"/>
          </p:cNvPicPr>
          <p:nvPr>
            <p:ph idx="1"/>
          </p:nvPr>
        </p:nvPicPr>
        <p:blipFill>
          <a:blip r:embed="rId2"/>
          <a:stretch>
            <a:fillRect/>
          </a:stretch>
        </p:blipFill>
        <p:spPr>
          <a:xfrm>
            <a:off x="2185176" y="1825625"/>
            <a:ext cx="7821647" cy="4351338"/>
          </a:xfrm>
          <a:prstGeom prst="rect">
            <a:avLst/>
          </a:prstGeom>
        </p:spPr>
      </p:pic>
    </p:spTree>
    <p:extLst>
      <p:ext uri="{BB962C8B-B14F-4D97-AF65-F5344CB8AC3E}">
        <p14:creationId xmlns:p14="http://schemas.microsoft.com/office/powerpoint/2010/main" val="4195593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5.3 </a:t>
            </a:r>
            <a:r>
              <a:rPr lang="en-US" dirty="0" err="1"/>
              <a:t>Definicion</a:t>
            </a:r>
            <a:r>
              <a:rPr lang="en-US" dirty="0"/>
              <a:t> de “</a:t>
            </a:r>
            <a:r>
              <a:rPr lang="en-US" dirty="0" err="1"/>
              <a:t>calidad</a:t>
            </a:r>
            <a:r>
              <a:rPr lang="en-US" dirty="0"/>
              <a:t>”</a:t>
            </a:r>
          </a:p>
        </p:txBody>
      </p:sp>
      <p:sp>
        <p:nvSpPr>
          <p:cNvPr id="3" name="Marcador de contenido 2"/>
          <p:cNvSpPr>
            <a:spLocks noGrp="1"/>
          </p:cNvSpPr>
          <p:nvPr>
            <p:ph idx="1"/>
          </p:nvPr>
        </p:nvSpPr>
        <p:spPr/>
        <p:txBody>
          <a:bodyPr/>
          <a:lstStyle/>
          <a:p>
            <a:r>
              <a:rPr lang="en-US" dirty="0"/>
              <a:t>La </a:t>
            </a:r>
            <a:r>
              <a:rPr lang="en-US" b="1" i="1" dirty="0" err="1"/>
              <a:t>calidad</a:t>
            </a:r>
            <a:r>
              <a:rPr lang="en-US" dirty="0"/>
              <a:t> se define </a:t>
            </a:r>
            <a:r>
              <a:rPr lang="en-US" dirty="0" err="1"/>
              <a:t>como</a:t>
            </a:r>
            <a:r>
              <a:rPr lang="en-US" dirty="0"/>
              <a:t> la </a:t>
            </a:r>
            <a:r>
              <a:rPr lang="en-US" dirty="0" err="1"/>
              <a:t>capacidad</a:t>
            </a:r>
            <a:r>
              <a:rPr lang="en-US" dirty="0"/>
              <a:t> del </a:t>
            </a:r>
            <a:r>
              <a:rPr lang="en-US" i="1" dirty="0"/>
              <a:t>product </a:t>
            </a:r>
            <a:r>
              <a:rPr lang="en-US" dirty="0"/>
              <a:t>o </a:t>
            </a:r>
            <a:r>
              <a:rPr lang="en-US" i="1" dirty="0" err="1"/>
              <a:t>entregables</a:t>
            </a:r>
            <a:r>
              <a:rPr lang="en-US" i="1" dirty="0"/>
              <a:t> del </a:t>
            </a:r>
            <a:r>
              <a:rPr lang="en-US" i="1" dirty="0" err="1"/>
              <a:t>producto</a:t>
            </a:r>
            <a:r>
              <a:rPr lang="en-US" dirty="0"/>
              <a:t> para </a:t>
            </a:r>
            <a:r>
              <a:rPr lang="en-US" dirty="0" err="1"/>
              <a:t>cumplir</a:t>
            </a:r>
            <a:r>
              <a:rPr lang="en-US" dirty="0"/>
              <a:t> </a:t>
            </a:r>
            <a:r>
              <a:rPr lang="en-US" dirty="0" err="1"/>
              <a:t>los</a:t>
            </a:r>
            <a:r>
              <a:rPr lang="en-US" dirty="0"/>
              <a:t> </a:t>
            </a:r>
            <a:r>
              <a:rPr lang="en-US" i="1" dirty="0"/>
              <a:t>Acceptance criteria</a:t>
            </a:r>
            <a:r>
              <a:rPr lang="en-US" dirty="0"/>
              <a:t>.</a:t>
            </a:r>
          </a:p>
          <a:p>
            <a:endParaRPr lang="en-US" dirty="0"/>
          </a:p>
          <a:p>
            <a:r>
              <a:rPr lang="es-ES" dirty="0"/>
              <a:t>Tareas importantes relacionadas con la calidad (</a:t>
            </a:r>
            <a:r>
              <a:rPr lang="es-ES" i="1" dirty="0"/>
              <a:t>el desarrollo, prueba y </a:t>
            </a:r>
            <a:r>
              <a:rPr lang="es-ES" i="1" dirty="0" err="1"/>
              <a:t>documentacion</a:t>
            </a:r>
            <a:r>
              <a:rPr lang="es-ES" dirty="0"/>
              <a:t>) se completan como parte del mismo Sprint por el mismo </a:t>
            </a:r>
            <a:r>
              <a:rPr lang="es-ES" dirty="0" err="1"/>
              <a:t>team</a:t>
            </a:r>
            <a:r>
              <a:rPr lang="es-ES" dirty="0"/>
              <a:t>, esto asegura que la calidad sea inherente a cualquier entregable hecho creado como parte de un Sprint.</a:t>
            </a:r>
            <a:endParaRPr lang="en-US" dirty="0"/>
          </a:p>
        </p:txBody>
      </p:sp>
    </p:spTree>
    <p:extLst>
      <p:ext uri="{BB962C8B-B14F-4D97-AF65-F5344CB8AC3E}">
        <p14:creationId xmlns:p14="http://schemas.microsoft.com/office/powerpoint/2010/main" val="3326464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Team</a:t>
            </a:r>
            <a:r>
              <a:rPr lang="es-CO" dirty="0" smtClean="0">
                <a:solidFill>
                  <a:schemeClr val="accent2">
                    <a:lumMod val="50000"/>
                  </a:schemeClr>
                </a:solidFill>
              </a:rPr>
              <a:t> principal*</a:t>
            </a:r>
          </a:p>
          <a:p>
            <a:r>
              <a:rPr lang="es-CO" dirty="0" err="1" smtClean="0">
                <a:solidFill>
                  <a:schemeClr val="accent2">
                    <a:lumMod val="50000"/>
                  </a:schemeClr>
                </a:solidFill>
              </a:rPr>
              <a:t>Epicas</a:t>
            </a:r>
            <a:r>
              <a:rPr lang="es-CO" dirty="0" smtClean="0">
                <a:solidFill>
                  <a:schemeClr val="accent2">
                    <a:lumMod val="50000"/>
                  </a:schemeClr>
                </a:solidFill>
              </a:rPr>
              <a:t>*</a:t>
            </a:r>
          </a:p>
          <a:p>
            <a:r>
              <a:rPr lang="es-CO" dirty="0" smtClean="0">
                <a:solidFill>
                  <a:schemeClr val="accent2">
                    <a:lumMod val="50000"/>
                  </a:schemeClr>
                </a:solidFill>
              </a:rPr>
              <a:t>Personas*</a:t>
            </a:r>
          </a:p>
          <a:p>
            <a:r>
              <a:rPr lang="es-CO" dirty="0" err="1" smtClean="0"/>
              <a:t>Stakeholders</a:t>
            </a:r>
            <a:endParaRPr lang="es-CO" dirty="0" smtClean="0"/>
          </a:p>
          <a:p>
            <a:r>
              <a:rPr lang="es-CO" dirty="0" smtClean="0"/>
              <a:t>Lista de </a:t>
            </a:r>
            <a:r>
              <a:rPr lang="es-CO" dirty="0" err="1" smtClean="0"/>
              <a:t>pendiendes</a:t>
            </a:r>
            <a:r>
              <a:rPr lang="es-CO" dirty="0" smtClean="0"/>
              <a:t> del producto del programa</a:t>
            </a:r>
          </a:p>
          <a:p>
            <a:r>
              <a:rPr lang="es-CO" dirty="0" smtClean="0"/>
              <a:t>Requisitos de negocio</a:t>
            </a:r>
          </a:p>
          <a:p>
            <a:r>
              <a:rPr lang="es-CO" dirty="0" smtClean="0"/>
              <a:t>Solicitudes de cambio aprobadas</a:t>
            </a:r>
            <a:endParaRPr lang="fr-FR" dirty="0"/>
          </a:p>
        </p:txBody>
      </p:sp>
    </p:spTree>
    <p:extLst>
      <p:ext uri="{BB962C8B-B14F-4D97-AF65-F5344CB8AC3E}">
        <p14:creationId xmlns:p14="http://schemas.microsoft.com/office/powerpoint/2010/main" val="2343732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8.5.1.7 Requisitos de negocio</a:t>
            </a:r>
            <a:endParaRPr lang="fr-FR" dirty="0"/>
          </a:p>
        </p:txBody>
      </p:sp>
      <p:sp>
        <p:nvSpPr>
          <p:cNvPr id="3" name="Content Placeholder 2"/>
          <p:cNvSpPr>
            <a:spLocks noGrp="1"/>
          </p:cNvSpPr>
          <p:nvPr>
            <p:ph idx="1"/>
          </p:nvPr>
        </p:nvSpPr>
        <p:spPr/>
        <p:txBody>
          <a:bodyPr/>
          <a:lstStyle/>
          <a:p>
            <a:r>
              <a:rPr lang="es-CO" dirty="0" smtClean="0"/>
              <a:t>La suma de todos los conocimientos adquiridos a través de diversas herramientas como entrevistas a los clientes o usuarios, cuestionarios, sesiones JAD , análisis GAP, SWOT-FODA, ayuda a desarrollar una mejor perspectiva sobre los requisitos de negocio y ayuda en la creación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Tree>
    <p:extLst>
      <p:ext uri="{BB962C8B-B14F-4D97-AF65-F5344CB8AC3E}">
        <p14:creationId xmlns:p14="http://schemas.microsoft.com/office/powerpoint/2010/main" val="14977196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Métodos de priorización de Historias de usuario*</a:t>
            </a:r>
          </a:p>
          <a:p>
            <a:pPr lvl="1"/>
            <a:r>
              <a:rPr lang="es-CO" dirty="0" err="1" smtClean="0"/>
              <a:t>MoSCoW</a:t>
            </a:r>
            <a:r>
              <a:rPr lang="es-CO" dirty="0" smtClean="0"/>
              <a:t> (</a:t>
            </a:r>
            <a:r>
              <a:rPr lang="es-CO" dirty="0" err="1" smtClean="0"/>
              <a:t>Must</a:t>
            </a:r>
            <a:r>
              <a:rPr lang="es-CO" dirty="0" smtClean="0"/>
              <a:t> </a:t>
            </a:r>
            <a:r>
              <a:rPr lang="es-CO" dirty="0" err="1" smtClean="0"/>
              <a:t>have</a:t>
            </a:r>
            <a:r>
              <a:rPr lang="es-CO" dirty="0" smtClean="0"/>
              <a:t>, </a:t>
            </a:r>
            <a:r>
              <a:rPr lang="es-CO" dirty="0" err="1" smtClean="0"/>
              <a:t>should</a:t>
            </a:r>
            <a:r>
              <a:rPr lang="es-CO" dirty="0" smtClean="0"/>
              <a:t> </a:t>
            </a:r>
            <a:r>
              <a:rPr lang="es-CO" dirty="0" err="1" smtClean="0"/>
              <a:t>have</a:t>
            </a:r>
            <a:r>
              <a:rPr lang="es-CO" dirty="0" smtClean="0"/>
              <a:t>, </a:t>
            </a:r>
            <a:r>
              <a:rPr lang="es-CO" dirty="0" err="1" smtClean="0"/>
              <a:t>could</a:t>
            </a:r>
            <a:r>
              <a:rPr lang="es-CO" dirty="0" smtClean="0"/>
              <a:t> </a:t>
            </a:r>
            <a:r>
              <a:rPr lang="es-CO" dirty="0" err="1" smtClean="0"/>
              <a:t>have</a:t>
            </a:r>
            <a:r>
              <a:rPr lang="es-CO" dirty="0" smtClean="0"/>
              <a:t>, </a:t>
            </a:r>
            <a:r>
              <a:rPr lang="es-CO" dirty="0" err="1" smtClean="0"/>
              <a:t>will</a:t>
            </a:r>
            <a:r>
              <a:rPr lang="es-CO" dirty="0" smtClean="0"/>
              <a:t> </a:t>
            </a:r>
            <a:r>
              <a:rPr lang="es-CO" dirty="0" err="1" smtClean="0"/>
              <a:t>not</a:t>
            </a:r>
            <a:r>
              <a:rPr lang="es-CO" dirty="0" smtClean="0"/>
              <a:t> </a:t>
            </a:r>
            <a:r>
              <a:rPr lang="es-CO" dirty="0" err="1" smtClean="0"/>
              <a:t>have</a:t>
            </a:r>
            <a:r>
              <a:rPr lang="es-CO" dirty="0" smtClean="0"/>
              <a:t>)</a:t>
            </a:r>
          </a:p>
          <a:p>
            <a:pPr lvl="1"/>
            <a:r>
              <a:rPr lang="es-CO" dirty="0" smtClean="0"/>
              <a:t>Comparación de pares (</a:t>
            </a:r>
            <a:r>
              <a:rPr lang="es-CO" dirty="0" err="1" smtClean="0"/>
              <a:t>paired</a:t>
            </a:r>
            <a:r>
              <a:rPr lang="es-CO" dirty="0" smtClean="0"/>
              <a:t> </a:t>
            </a:r>
            <a:r>
              <a:rPr lang="es-CO" dirty="0" err="1" smtClean="0"/>
              <a:t>comparison</a:t>
            </a:r>
            <a:r>
              <a:rPr lang="es-CO" dirty="0" smtClean="0"/>
              <a:t>)</a:t>
            </a:r>
          </a:p>
          <a:p>
            <a:pPr lvl="1"/>
            <a:r>
              <a:rPr lang="es-CO" dirty="0" smtClean="0"/>
              <a:t>Método de 100 puntos (100 punto que el cliente distribuye entre las US)</a:t>
            </a:r>
          </a:p>
          <a:p>
            <a:pPr lvl="1"/>
            <a:r>
              <a:rPr lang="es-CO" dirty="0" smtClean="0"/>
              <a:t>Análisis </a:t>
            </a:r>
            <a:r>
              <a:rPr lang="es-CO" dirty="0" err="1" smtClean="0"/>
              <a:t>Kano</a:t>
            </a:r>
            <a:endParaRPr lang="es-CO" dirty="0" smtClean="0"/>
          </a:p>
          <a:p>
            <a:r>
              <a:rPr lang="es-CO" dirty="0" smtClean="0"/>
              <a:t>Taller de historias del usuario</a:t>
            </a:r>
          </a:p>
          <a:p>
            <a:r>
              <a:rPr lang="es-CO" dirty="0" err="1" smtClean="0"/>
              <a:t>Planificacion</a:t>
            </a:r>
            <a:r>
              <a:rPr lang="es-CO" dirty="0" smtClean="0"/>
              <a:t> del valor</a:t>
            </a:r>
          </a:p>
          <a:p>
            <a:r>
              <a:rPr lang="es-CO" dirty="0" err="1" smtClean="0"/>
              <a:t>Tecnica</a:t>
            </a:r>
            <a:r>
              <a:rPr lang="es-CO" dirty="0" smtClean="0"/>
              <a:t> de evaluación del riesgo</a:t>
            </a:r>
          </a:p>
          <a:p>
            <a:r>
              <a:rPr lang="es-CO" dirty="0" err="1" smtClean="0"/>
              <a:t>Estimacion</a:t>
            </a:r>
            <a:r>
              <a:rPr lang="es-CO" dirty="0" smtClean="0"/>
              <a:t> del valor entregado</a:t>
            </a:r>
          </a:p>
          <a:p>
            <a:r>
              <a:rPr lang="es-CO" dirty="0" err="1" smtClean="0"/>
              <a:t>Estimacion</a:t>
            </a:r>
            <a:r>
              <a:rPr lang="es-CO" dirty="0" smtClean="0"/>
              <a:t> del valor del proyecto</a:t>
            </a:r>
          </a:p>
          <a:p>
            <a:r>
              <a:rPr lang="es-CO" dirty="0" err="1" smtClean="0"/>
              <a:t>Metodo</a:t>
            </a:r>
            <a:r>
              <a:rPr lang="es-CO" dirty="0" smtClean="0"/>
              <a:t> de estimación de historias del usuario</a:t>
            </a:r>
          </a:p>
        </p:txBody>
      </p:sp>
    </p:spTree>
    <p:extLst>
      <p:ext uri="{BB962C8B-B14F-4D97-AF65-F5344CB8AC3E}">
        <p14:creationId xmlns:p14="http://schemas.microsoft.com/office/powerpoint/2010/main" val="3375374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endParaRPr lang="fr-FR" dirty="0">
              <a:solidFill>
                <a:schemeClr val="accent2">
                  <a:lumMod val="50000"/>
                </a:schemeClr>
              </a:solidFill>
            </a:endParaRPr>
          </a:p>
        </p:txBody>
      </p:sp>
    </p:spTree>
    <p:extLst>
      <p:ext uri="{BB962C8B-B14F-4D97-AF65-F5344CB8AC3E}">
        <p14:creationId xmlns:p14="http://schemas.microsoft.com/office/powerpoint/2010/main" val="1440531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8.5.3.1 Lista priorizada de pendientes del producto *</a:t>
            </a:r>
            <a:endParaRPr lang="fr-FR" dirty="0"/>
          </a:p>
        </p:txBody>
      </p:sp>
      <p:sp>
        <p:nvSpPr>
          <p:cNvPr id="3" name="Content Placeholder 2"/>
          <p:cNvSpPr>
            <a:spLocks noGrp="1"/>
          </p:cNvSpPr>
          <p:nvPr>
            <p:ph idx="1"/>
          </p:nvPr>
        </p:nvSpPr>
        <p:spPr/>
        <p:txBody>
          <a:bodyPr/>
          <a:lstStyle/>
          <a:p>
            <a:r>
              <a:rPr lang="es-CO" dirty="0" smtClean="0"/>
              <a:t>Lista priorizada de los requerimientos del negocio y de los proyectos escritos en forma de </a:t>
            </a:r>
            <a:r>
              <a:rPr lang="es-CO" dirty="0" err="1" smtClean="0"/>
              <a:t>Epicas</a:t>
            </a:r>
            <a:r>
              <a:rPr lang="es-CO" dirty="0" smtClean="0"/>
              <a:t>.</a:t>
            </a:r>
          </a:p>
          <a:p>
            <a:r>
              <a:rPr lang="es-CO" dirty="0" smtClean="0"/>
              <a:t>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basa en tres factores principales:</a:t>
            </a:r>
          </a:p>
          <a:p>
            <a:pPr lvl="1"/>
            <a:r>
              <a:rPr lang="es-CO" i="1" dirty="0" smtClean="0"/>
              <a:t>El valor</a:t>
            </a:r>
          </a:p>
          <a:p>
            <a:pPr lvl="1"/>
            <a:r>
              <a:rPr lang="es-CO" i="1" dirty="0" smtClean="0"/>
              <a:t>Riesgo o incertidumbre</a:t>
            </a:r>
          </a:p>
          <a:p>
            <a:pPr lvl="1"/>
            <a:r>
              <a:rPr lang="es-CO" i="1" dirty="0" smtClean="0"/>
              <a:t>Dependencias</a:t>
            </a:r>
          </a:p>
          <a:p>
            <a:r>
              <a:rPr lang="es-CO" dirty="0" smtClean="0"/>
              <a:t>También se le conoce como </a:t>
            </a:r>
            <a:r>
              <a:rPr lang="es-CO" dirty="0"/>
              <a:t>Lista priorizada de pendientes del </a:t>
            </a:r>
            <a:r>
              <a:rPr lang="es-CO" dirty="0" smtClean="0"/>
              <a:t>producto de ajuste de riesgo </a:t>
            </a:r>
            <a:r>
              <a:rPr lang="es-CO" i="1" dirty="0" smtClean="0"/>
              <a:t>(</a:t>
            </a:r>
            <a:r>
              <a:rPr lang="fr-FR" i="1" dirty="0" err="1"/>
              <a:t>Risk</a:t>
            </a:r>
            <a:r>
              <a:rPr lang="fr-FR" i="1" dirty="0"/>
              <a:t> </a:t>
            </a:r>
            <a:r>
              <a:rPr lang="fr-FR" i="1" dirty="0" err="1"/>
              <a:t>Adjustment</a:t>
            </a:r>
            <a:r>
              <a:rPr lang="fr-FR" i="1" dirty="0"/>
              <a:t> Product </a:t>
            </a:r>
            <a:r>
              <a:rPr lang="fr-FR" i="1" dirty="0" err="1" smtClean="0"/>
              <a:t>Backlog</a:t>
            </a:r>
            <a:r>
              <a:rPr lang="es-CO" i="1" dirty="0" smtClean="0"/>
              <a:t>) </a:t>
            </a:r>
            <a:r>
              <a:rPr lang="es-CO" dirty="0" smtClean="0"/>
              <a:t>dado que incluye cambios aprobados que pueden ser priorizados adecuadamente.</a:t>
            </a:r>
            <a:endParaRPr lang="fr-FR" i="1" dirty="0"/>
          </a:p>
        </p:txBody>
      </p:sp>
    </p:spTree>
    <p:extLst>
      <p:ext uri="{BB962C8B-B14F-4D97-AF65-F5344CB8AC3E}">
        <p14:creationId xmlns:p14="http://schemas.microsoft.com/office/powerpoint/2010/main" val="9526333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a:t>Valor</a:t>
            </a:r>
            <a:endParaRPr lang="es-CO" b="1" dirty="0" smtClean="0"/>
          </a:p>
          <a:p>
            <a:pPr marL="0" indent="0">
              <a:buNone/>
            </a:pPr>
            <a:r>
              <a:rPr lang="es-CO" dirty="0" smtClean="0"/>
              <a:t>Es la responsabilidad del </a:t>
            </a:r>
            <a:r>
              <a:rPr lang="es-CO" dirty="0" err="1" smtClean="0"/>
              <a:t>Product</a:t>
            </a:r>
            <a:r>
              <a:rPr lang="es-CO" dirty="0" smtClean="0"/>
              <a:t> </a:t>
            </a:r>
            <a:r>
              <a:rPr lang="es-CO" dirty="0" err="1" smtClean="0"/>
              <a:t>Owner</a:t>
            </a:r>
            <a:r>
              <a:rPr lang="es-CO" dirty="0" smtClean="0"/>
              <a:t> asegurar en primer lugar la entrega de los productos que ofrezcan el mayor valor.</a:t>
            </a:r>
          </a:p>
          <a:p>
            <a:pPr marL="0" indent="0">
              <a:buNone/>
            </a:pPr>
            <a:r>
              <a:rPr lang="es-CO" b="1" dirty="0" smtClean="0"/>
              <a:t>Riesgo e Incertidumbre</a:t>
            </a:r>
          </a:p>
          <a:p>
            <a:pPr marL="0" indent="0">
              <a:buNone/>
            </a:pPr>
            <a:r>
              <a:rPr lang="es-CO" dirty="0" smtClean="0"/>
              <a:t>Cuanta más incertidumbre existe, mas riesgoso es el proyecto. Es importante que los productos de mayor riesgo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les de mayor prioridad. </a:t>
            </a:r>
          </a:p>
          <a:p>
            <a:pPr marL="0" indent="0">
              <a:buNone/>
            </a:pPr>
            <a:r>
              <a:rPr lang="es-CO" dirty="0" smtClean="0"/>
              <a:t>Los productos que llevan un mayor nivel de riesgo también requerirán de acciones de mitigación de riesgo</a:t>
            </a:r>
            <a:endParaRPr lang="fr-FR" dirty="0"/>
          </a:p>
        </p:txBody>
      </p:sp>
    </p:spTree>
    <p:extLst>
      <p:ext uri="{BB962C8B-B14F-4D97-AF65-F5344CB8AC3E}">
        <p14:creationId xmlns:p14="http://schemas.microsoft.com/office/powerpoint/2010/main" val="21844194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smtClean="0"/>
              <a:t>Dependencias</a:t>
            </a:r>
          </a:p>
          <a:p>
            <a:pPr marL="0" indent="0">
              <a:buNone/>
            </a:pPr>
            <a:r>
              <a:rPr lang="es-CO" dirty="0" smtClean="0"/>
              <a:t>Los requisitos funcionales a menudo dependen de otros requisitos funcionales e incluso no funcionales.</a:t>
            </a:r>
          </a:p>
          <a:p>
            <a:pPr marL="0" indent="0">
              <a:buNone/>
            </a:pPr>
            <a:r>
              <a:rPr lang="es-CO" dirty="0" smtClean="0"/>
              <a:t>Dos de las formas mas comunes para resolver dependencias son, dividir una sola historia en varias partes, o combinar historias interdependientes.</a:t>
            </a:r>
          </a:p>
        </p:txBody>
      </p:sp>
    </p:spTree>
    <p:extLst>
      <p:ext uri="{BB962C8B-B14F-4D97-AF65-F5344CB8AC3E}">
        <p14:creationId xmlns:p14="http://schemas.microsoft.com/office/powerpoint/2010/main" val="2947180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8.5.3.2 Criterio de terminado*</a:t>
            </a:r>
            <a:endParaRPr lang="fr-FR" dirty="0"/>
          </a:p>
        </p:txBody>
      </p:sp>
      <p:sp>
        <p:nvSpPr>
          <p:cNvPr id="3" name="Content Placeholder 2"/>
          <p:cNvSpPr>
            <a:spLocks noGrp="1"/>
          </p:cNvSpPr>
          <p:nvPr>
            <p:ph idx="1"/>
          </p:nvPr>
        </p:nvSpPr>
        <p:spPr/>
        <p:txBody>
          <a:bodyPr/>
          <a:lstStyle/>
          <a:p>
            <a:r>
              <a:rPr lang="es-CO" dirty="0" smtClean="0"/>
              <a:t>Es un conjunto de reglas que se aplican a todas las historias de usuarios.</a:t>
            </a:r>
          </a:p>
          <a:p>
            <a:r>
              <a:rPr lang="es-CO" dirty="0" smtClean="0"/>
              <a:t>Ayuda a que el equipo se adhiera a las normas de calidad obligatorias.</a:t>
            </a:r>
          </a:p>
          <a:p>
            <a:endParaRPr lang="es-CO" dirty="0"/>
          </a:p>
          <a:p>
            <a:r>
              <a:rPr lang="es-CO" dirty="0" smtClean="0">
                <a:solidFill>
                  <a:schemeClr val="accent2">
                    <a:lumMod val="50000"/>
                  </a:schemeClr>
                </a:solidFill>
              </a:rPr>
              <a:t>Una </a:t>
            </a:r>
            <a:r>
              <a:rPr lang="es-CO" i="1" dirty="0" smtClean="0">
                <a:solidFill>
                  <a:schemeClr val="accent2">
                    <a:lumMod val="50000"/>
                  </a:schemeClr>
                </a:solidFill>
              </a:rPr>
              <a:t>Historia de usuario</a:t>
            </a:r>
            <a:r>
              <a:rPr lang="es-CO" dirty="0" smtClean="0">
                <a:solidFill>
                  <a:schemeClr val="accent2">
                    <a:lumMod val="50000"/>
                  </a:schemeClr>
                </a:solidFill>
              </a:rPr>
              <a:t> se considera “done” cuando se le demuestra y se aprueba por el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que juzga sobre la base de los criterios de terminado y los </a:t>
            </a:r>
            <a:r>
              <a:rPr lang="es-CO" i="1" dirty="0" smtClean="0">
                <a:solidFill>
                  <a:schemeClr val="accent2">
                    <a:lumMod val="50000"/>
                  </a:schemeClr>
                </a:solidFill>
              </a:rPr>
              <a:t>Criterios de aceptación de Historias de usuario.</a:t>
            </a:r>
            <a:endParaRPr lang="fr-FR" i="1" dirty="0">
              <a:solidFill>
                <a:schemeClr val="accent2">
                  <a:lumMod val="50000"/>
                </a:schemeClr>
              </a:solidFill>
            </a:endParaRPr>
          </a:p>
        </p:txBody>
      </p:sp>
    </p:spTree>
    <p:extLst>
      <p:ext uri="{BB962C8B-B14F-4D97-AF65-F5344CB8AC3E}">
        <p14:creationId xmlns:p14="http://schemas.microsoft.com/office/powerpoint/2010/main" val="1221270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3"/>
          <p:cNvPicPr>
            <a:picLocks noChangeAspect="1"/>
          </p:cNvPicPr>
          <p:nvPr/>
        </p:nvPicPr>
        <p:blipFill>
          <a:blip r:embed="rId2"/>
          <a:stretch>
            <a:fillRect/>
          </a:stretch>
        </p:blipFill>
        <p:spPr>
          <a:xfrm>
            <a:off x="571500" y="1281113"/>
            <a:ext cx="11277600" cy="4895850"/>
          </a:xfrm>
          <a:prstGeom prst="rect">
            <a:avLst/>
          </a:prstGeom>
        </p:spPr>
      </p:pic>
    </p:spTree>
    <p:extLst>
      <p:ext uri="{BB962C8B-B14F-4D97-AF65-F5344CB8AC3E}">
        <p14:creationId xmlns:p14="http://schemas.microsoft.com/office/powerpoint/2010/main" val="26881825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 Realizar el plan de lanzamiento</a:t>
            </a:r>
            <a:endParaRPr lang="fr-FR" dirty="0"/>
          </a:p>
        </p:txBody>
      </p:sp>
      <p:pic>
        <p:nvPicPr>
          <p:cNvPr id="4" name="Content Placeholder 3"/>
          <p:cNvPicPr>
            <a:picLocks noGrp="1" noChangeAspect="1"/>
          </p:cNvPicPr>
          <p:nvPr>
            <p:ph idx="1"/>
          </p:nvPr>
        </p:nvPicPr>
        <p:blipFill>
          <a:blip r:embed="rId2"/>
          <a:stretch>
            <a:fillRect/>
          </a:stretch>
        </p:blipFill>
        <p:spPr>
          <a:xfrm>
            <a:off x="2437350" y="1825625"/>
            <a:ext cx="7317300" cy="4351338"/>
          </a:xfrm>
          <a:prstGeom prst="rect">
            <a:avLst/>
          </a:prstGeom>
        </p:spPr>
      </p:pic>
    </p:spTree>
    <p:extLst>
      <p:ext uri="{BB962C8B-B14F-4D97-AF65-F5344CB8AC3E}">
        <p14:creationId xmlns:p14="http://schemas.microsoft.com/office/powerpoint/2010/main" val="51355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u="sng" dirty="0" err="1"/>
              <a:t>alcance</a:t>
            </a:r>
            <a:r>
              <a:rPr lang="en-US" dirty="0"/>
              <a:t> de un </a:t>
            </a:r>
            <a:r>
              <a:rPr lang="en-US" dirty="0" err="1"/>
              <a:t>proyecto</a:t>
            </a:r>
            <a:r>
              <a:rPr lang="en-US" dirty="0"/>
              <a:t> </a:t>
            </a:r>
            <a:r>
              <a:rPr lang="en-US" dirty="0" err="1"/>
              <a:t>es</a:t>
            </a:r>
            <a:r>
              <a:rPr lang="en-US" dirty="0"/>
              <a:t> la </a:t>
            </a:r>
            <a:r>
              <a:rPr lang="en-US" dirty="0" err="1"/>
              <a:t>suma</a:t>
            </a:r>
            <a:r>
              <a:rPr lang="en-US" dirty="0"/>
              <a:t> total de </a:t>
            </a:r>
            <a:r>
              <a:rPr lang="en-US" dirty="0" err="1"/>
              <a:t>todos</a:t>
            </a:r>
            <a:r>
              <a:rPr lang="en-US" dirty="0"/>
              <a:t> </a:t>
            </a:r>
            <a:r>
              <a:rPr lang="en-US" dirty="0" err="1"/>
              <a:t>los</a:t>
            </a:r>
            <a:r>
              <a:rPr lang="en-US" dirty="0"/>
              <a:t> </a:t>
            </a:r>
            <a:r>
              <a:rPr lang="en-US" dirty="0" err="1"/>
              <a:t>incrementos</a:t>
            </a:r>
            <a:r>
              <a:rPr lang="en-US" dirty="0"/>
              <a:t> del product y el </a:t>
            </a:r>
            <a:r>
              <a:rPr lang="en-US" dirty="0" err="1"/>
              <a:t>trabajo</a:t>
            </a:r>
            <a:r>
              <a:rPr lang="en-US" dirty="0"/>
              <a:t> </a:t>
            </a:r>
            <a:r>
              <a:rPr lang="en-US" dirty="0" err="1"/>
              <a:t>necesario</a:t>
            </a:r>
            <a:r>
              <a:rPr lang="en-US" dirty="0"/>
              <a:t> para </a:t>
            </a:r>
            <a:r>
              <a:rPr lang="en-US" dirty="0" err="1"/>
              <a:t>desarrollar</a:t>
            </a:r>
            <a:r>
              <a:rPr lang="en-US" dirty="0"/>
              <a:t> el </a:t>
            </a:r>
            <a:r>
              <a:rPr lang="en-US" dirty="0" err="1"/>
              <a:t>producto</a:t>
            </a:r>
            <a:r>
              <a:rPr lang="en-US" dirty="0"/>
              <a:t> final.  </a:t>
            </a:r>
          </a:p>
          <a:p>
            <a:r>
              <a:rPr lang="en-US" u="sng" dirty="0" err="1"/>
              <a:t>Calidad</a:t>
            </a:r>
            <a:r>
              <a:rPr lang="en-US" dirty="0"/>
              <a:t>, </a:t>
            </a:r>
            <a:r>
              <a:rPr lang="en-US" dirty="0" err="1"/>
              <a:t>es</a:t>
            </a:r>
            <a:r>
              <a:rPr lang="en-US" dirty="0"/>
              <a:t> la </a:t>
            </a:r>
            <a:r>
              <a:rPr lang="en-US" dirty="0" err="1"/>
              <a:t>capacidad</a:t>
            </a:r>
            <a:r>
              <a:rPr lang="en-US" dirty="0"/>
              <a:t> de las </a:t>
            </a:r>
            <a:r>
              <a:rPr lang="en-US" dirty="0" err="1"/>
              <a:t>entregas</a:t>
            </a:r>
            <a:r>
              <a:rPr lang="en-US" dirty="0"/>
              <a:t> para </a:t>
            </a:r>
            <a:r>
              <a:rPr lang="en-US" dirty="0" err="1"/>
              <a:t>cumplir</a:t>
            </a:r>
            <a:r>
              <a:rPr lang="en-US" dirty="0"/>
              <a:t> con </a:t>
            </a:r>
            <a:r>
              <a:rPr lang="en-US" dirty="0" err="1"/>
              <a:t>los</a:t>
            </a:r>
            <a:r>
              <a:rPr lang="en-US" dirty="0"/>
              <a:t> </a:t>
            </a:r>
            <a:r>
              <a:rPr lang="en-US" dirty="0" err="1"/>
              <a:t>requisitos</a:t>
            </a:r>
            <a:r>
              <a:rPr lang="en-US" dirty="0"/>
              <a:t> de </a:t>
            </a:r>
            <a:r>
              <a:rPr lang="en-US" dirty="0" err="1"/>
              <a:t>calidad</a:t>
            </a:r>
            <a:r>
              <a:rPr lang="en-US" dirty="0"/>
              <a:t> del product y </a:t>
            </a:r>
            <a:r>
              <a:rPr lang="en-US" dirty="0" err="1"/>
              <a:t>satisfacer</a:t>
            </a:r>
            <a:r>
              <a:rPr lang="en-US" dirty="0"/>
              <a:t> las </a:t>
            </a:r>
            <a:r>
              <a:rPr lang="en-US" dirty="0" err="1"/>
              <a:t>necesidades</a:t>
            </a:r>
            <a:r>
              <a:rPr lang="en-US" dirty="0"/>
              <a:t> del </a:t>
            </a:r>
            <a:r>
              <a:rPr lang="en-US" dirty="0" err="1"/>
              <a:t>cliente</a:t>
            </a:r>
            <a:r>
              <a:rPr lang="en-US" dirty="0"/>
              <a:t>.</a:t>
            </a:r>
          </a:p>
          <a:p>
            <a:r>
              <a:rPr lang="en-US" dirty="0"/>
              <a:t>El </a:t>
            </a:r>
            <a:r>
              <a:rPr lang="en-US" dirty="0" err="1"/>
              <a:t>alcance</a:t>
            </a:r>
            <a:r>
              <a:rPr lang="en-US" dirty="0"/>
              <a:t> y la </a:t>
            </a:r>
            <a:r>
              <a:rPr lang="en-US" dirty="0" err="1"/>
              <a:t>calidad</a:t>
            </a:r>
            <a:r>
              <a:rPr lang="en-US" dirty="0"/>
              <a:t> del Proyecto son </a:t>
            </a:r>
            <a:r>
              <a:rPr lang="en-US" dirty="0" err="1"/>
              <a:t>capturados</a:t>
            </a:r>
            <a:r>
              <a:rPr lang="en-US" dirty="0"/>
              <a:t> </a:t>
            </a:r>
            <a:r>
              <a:rPr lang="en-US" dirty="0" err="1"/>
              <a:t>en</a:t>
            </a:r>
            <a:r>
              <a:rPr lang="en-US" dirty="0"/>
              <a:t> el Prioritized Product Backlog y el </a:t>
            </a:r>
            <a:r>
              <a:rPr lang="en-US" dirty="0" err="1"/>
              <a:t>alcance</a:t>
            </a:r>
            <a:r>
              <a:rPr lang="en-US" dirty="0"/>
              <a:t> de </a:t>
            </a:r>
            <a:r>
              <a:rPr lang="en-US" dirty="0" err="1"/>
              <a:t>cada</a:t>
            </a:r>
            <a:r>
              <a:rPr lang="en-US" dirty="0"/>
              <a:t> Sprint </a:t>
            </a:r>
            <a:r>
              <a:rPr lang="en-US" dirty="0" err="1"/>
              <a:t>esta</a:t>
            </a:r>
            <a:r>
              <a:rPr lang="en-US" dirty="0"/>
              <a:t> </a:t>
            </a:r>
            <a:r>
              <a:rPr lang="en-US" dirty="0" err="1"/>
              <a:t>determinado</a:t>
            </a:r>
            <a:r>
              <a:rPr lang="en-US" dirty="0"/>
              <a:t> </a:t>
            </a:r>
            <a:r>
              <a:rPr lang="en-US" dirty="0" err="1"/>
              <a:t>por</a:t>
            </a:r>
            <a:r>
              <a:rPr lang="en-US" dirty="0"/>
              <a:t> la </a:t>
            </a:r>
            <a:r>
              <a:rPr lang="en-US" dirty="0" err="1"/>
              <a:t>refinacion</a:t>
            </a:r>
            <a:r>
              <a:rPr lang="en-US" dirty="0"/>
              <a:t> de </a:t>
            </a:r>
            <a:r>
              <a:rPr lang="en-US" dirty="0" err="1"/>
              <a:t>los</a:t>
            </a:r>
            <a:r>
              <a:rPr lang="en-US" dirty="0"/>
              <a:t> </a:t>
            </a:r>
            <a:r>
              <a:rPr lang="en-US" dirty="0" err="1"/>
              <a:t>grandes</a:t>
            </a:r>
            <a:r>
              <a:rPr lang="en-US" dirty="0"/>
              <a:t> Prioritized Product Backlog Items (PBIs) </a:t>
            </a:r>
            <a:r>
              <a:rPr lang="en-US" dirty="0" err="1"/>
              <a:t>en</a:t>
            </a:r>
            <a:r>
              <a:rPr lang="en-US" dirty="0"/>
              <a:t> un </a:t>
            </a:r>
            <a:r>
              <a:rPr lang="en-US" dirty="0" err="1"/>
              <a:t>conjunto</a:t>
            </a:r>
            <a:r>
              <a:rPr lang="en-US" dirty="0"/>
              <a:t> de </a:t>
            </a:r>
            <a:r>
              <a:rPr lang="en-US" dirty="0" err="1"/>
              <a:t>pequeños</a:t>
            </a:r>
            <a:r>
              <a:rPr lang="en-US" dirty="0"/>
              <a:t> </a:t>
            </a:r>
            <a:r>
              <a:rPr lang="en-US" dirty="0" err="1"/>
              <a:t>pero</a:t>
            </a:r>
            <a:r>
              <a:rPr lang="en-US" dirty="0"/>
              <a:t> </a:t>
            </a:r>
            <a:r>
              <a:rPr lang="en-US" dirty="0" err="1"/>
              <a:t>detallados</a:t>
            </a:r>
            <a:r>
              <a:rPr lang="en-US" dirty="0"/>
              <a:t> User Stories que </a:t>
            </a:r>
            <a:r>
              <a:rPr lang="en-US" dirty="0" err="1"/>
              <a:t>pueden</a:t>
            </a:r>
            <a:r>
              <a:rPr lang="en-US" dirty="0"/>
              <a:t> </a:t>
            </a:r>
            <a:r>
              <a:rPr lang="en-US" dirty="0" err="1"/>
              <a:t>ser</a:t>
            </a:r>
            <a:r>
              <a:rPr lang="en-US" dirty="0"/>
              <a:t> </a:t>
            </a:r>
            <a:r>
              <a:rPr lang="en-US" dirty="0" err="1"/>
              <a:t>planeados</a:t>
            </a:r>
            <a:r>
              <a:rPr lang="en-US" dirty="0"/>
              <a:t>, </a:t>
            </a:r>
            <a:r>
              <a:rPr lang="en-US" dirty="0" err="1"/>
              <a:t>desarrollados</a:t>
            </a:r>
            <a:r>
              <a:rPr lang="en-US" dirty="0"/>
              <a:t> y </a:t>
            </a:r>
            <a:r>
              <a:rPr lang="en-US" dirty="0" err="1"/>
              <a:t>verificados</a:t>
            </a:r>
            <a:r>
              <a:rPr lang="en-US" dirty="0"/>
              <a:t> </a:t>
            </a:r>
            <a:r>
              <a:rPr lang="en-US" dirty="0" err="1"/>
              <a:t>dentro</a:t>
            </a:r>
            <a:r>
              <a:rPr lang="en-US" dirty="0"/>
              <a:t> de un Sprint.</a:t>
            </a:r>
          </a:p>
        </p:txBody>
      </p:sp>
    </p:spTree>
    <p:extLst>
      <p:ext uri="{BB962C8B-B14F-4D97-AF65-F5344CB8AC3E}">
        <p14:creationId xmlns:p14="http://schemas.microsoft.com/office/powerpoint/2010/main" val="189055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85000" lnSpcReduction="20000"/>
          </a:bodyPr>
          <a:lstStyle/>
          <a:p>
            <a:r>
              <a:rPr lang="es-CO" dirty="0" smtClean="0">
                <a:solidFill>
                  <a:schemeClr val="accent2">
                    <a:lumMod val="50000"/>
                  </a:schemeClr>
                </a:solidFill>
              </a:rPr>
              <a:t>Equipo </a:t>
            </a:r>
            <a:r>
              <a:rPr lang="es-CO" dirty="0" err="1" smtClean="0">
                <a:solidFill>
                  <a:schemeClr val="accent2">
                    <a:lumMod val="50000"/>
                  </a:schemeClr>
                </a:solidFill>
              </a:rPr>
              <a:t>core</a:t>
            </a:r>
            <a:r>
              <a:rPr lang="es-CO" dirty="0" smtClean="0">
                <a:solidFill>
                  <a:schemeClr val="accent2">
                    <a:lumMod val="50000"/>
                  </a:schemeClr>
                </a:solidFill>
              </a:rPr>
              <a:t> Scrum *</a:t>
            </a:r>
          </a:p>
          <a:p>
            <a:r>
              <a:rPr lang="es-CO" dirty="0" err="1" smtClean="0">
                <a:solidFill>
                  <a:schemeClr val="accent2">
                    <a:lumMod val="50000"/>
                  </a:schemeClr>
                </a:solidFill>
              </a:rPr>
              <a:t>Stakeholders</a:t>
            </a:r>
            <a:r>
              <a:rPr lang="es-CO" dirty="0" smtClean="0">
                <a:solidFill>
                  <a:schemeClr val="accent2">
                    <a:lumMod val="50000"/>
                  </a:schemeClr>
                </a:solidFill>
              </a:rPr>
              <a:t> *</a:t>
            </a:r>
          </a:p>
          <a:p>
            <a:r>
              <a:rPr lang="es-CO" dirty="0" err="1" smtClean="0">
                <a:solidFill>
                  <a:schemeClr val="accent2">
                    <a:lumMod val="50000"/>
                  </a:schemeClr>
                </a:solidFill>
              </a:rPr>
              <a:t>Reunion</a:t>
            </a:r>
            <a:r>
              <a:rPr lang="es-CO" dirty="0" smtClean="0">
                <a:solidFill>
                  <a:schemeClr val="accent2">
                    <a:lumMod val="50000"/>
                  </a:schemeClr>
                </a:solidFill>
              </a:rPr>
              <a:t> de la visión del proyecto *</a:t>
            </a:r>
          </a:p>
          <a:p>
            <a:r>
              <a:rPr lang="es-CO" dirty="0" err="1" smtClean="0">
                <a:solidFill>
                  <a:schemeClr val="accent2">
                    <a:lumMod val="50000"/>
                  </a:schemeClr>
                </a:solidFill>
              </a:rPr>
              <a:t>Prioritized</a:t>
            </a:r>
            <a:r>
              <a:rPr lang="es-CO" dirty="0" smtClean="0">
                <a:solidFill>
                  <a:schemeClr val="accent2">
                    <a:lumMod val="50000"/>
                  </a:schemeClr>
                </a:solidFill>
              </a:rPr>
              <a:t>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Criterio de terminado *</a:t>
            </a:r>
          </a:p>
          <a:p>
            <a:r>
              <a:rPr lang="es-CO" dirty="0" smtClean="0"/>
              <a:t>Propietario del producto del programa</a:t>
            </a:r>
          </a:p>
          <a:p>
            <a:r>
              <a:rPr lang="es-CO" dirty="0" smtClean="0"/>
              <a:t>Scrum Master del programa</a:t>
            </a:r>
          </a:p>
          <a:p>
            <a:r>
              <a:rPr lang="es-CO" dirty="0" smtClean="0"/>
              <a:t>Jefe propietario del producto</a:t>
            </a:r>
          </a:p>
          <a:p>
            <a:r>
              <a:rPr lang="es-CO" dirty="0" smtClean="0"/>
              <a:t>Lista de pendientes del producto del programa</a:t>
            </a:r>
          </a:p>
          <a:p>
            <a:r>
              <a:rPr lang="es-CO" dirty="0" smtClean="0"/>
              <a:t>Requisitos del negocio</a:t>
            </a:r>
          </a:p>
          <a:p>
            <a:r>
              <a:rPr lang="es-CO" dirty="0" smtClean="0"/>
              <a:t>Calendario de vacaciones</a:t>
            </a:r>
            <a:endParaRPr lang="fr-FR" dirty="0"/>
          </a:p>
        </p:txBody>
      </p:sp>
    </p:spTree>
    <p:extLst>
      <p:ext uri="{BB962C8B-B14F-4D97-AF65-F5344CB8AC3E}">
        <p14:creationId xmlns:p14="http://schemas.microsoft.com/office/powerpoint/2010/main" val="41157860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Sesiones de planificación del lanzamiento *</a:t>
            </a:r>
          </a:p>
          <a:p>
            <a:r>
              <a:rPr lang="es-CO" dirty="0" smtClean="0">
                <a:solidFill>
                  <a:schemeClr val="accent2">
                    <a:lumMod val="50000"/>
                  </a:schemeClr>
                </a:solidFill>
              </a:rPr>
              <a:t>Método de priorización del lanzamiento *</a:t>
            </a:r>
            <a:endParaRPr lang="fr-FR" dirty="0">
              <a:solidFill>
                <a:schemeClr val="accent2">
                  <a:lumMod val="50000"/>
                </a:schemeClr>
              </a:solidFill>
            </a:endParaRPr>
          </a:p>
        </p:txBody>
      </p:sp>
    </p:spTree>
    <p:extLst>
      <p:ext uri="{BB962C8B-B14F-4D97-AF65-F5344CB8AC3E}">
        <p14:creationId xmlns:p14="http://schemas.microsoft.com/office/powerpoint/2010/main" val="5493245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8.6.2.1 Sesiones de planificación del lanzamiento</a:t>
            </a:r>
            <a:endParaRPr lang="fr-FR" dirty="0"/>
          </a:p>
        </p:txBody>
      </p:sp>
      <p:sp>
        <p:nvSpPr>
          <p:cNvPr id="3" name="Content Placeholder 2"/>
          <p:cNvSpPr>
            <a:spLocks noGrp="1"/>
          </p:cNvSpPr>
          <p:nvPr>
            <p:ph idx="1"/>
          </p:nvPr>
        </p:nvSpPr>
        <p:spPr/>
        <p:txBody>
          <a:bodyPr/>
          <a:lstStyle/>
          <a:p>
            <a:r>
              <a:rPr lang="es-CO" dirty="0" smtClean="0"/>
              <a:t>Se llevan a cabo para desarrollar un plan de lanzamiento.</a:t>
            </a:r>
            <a:r>
              <a:rPr lang="fr-FR" dirty="0"/>
              <a:t> </a:t>
            </a:r>
            <a:r>
              <a:rPr lang="fr-FR" dirty="0" smtClean="0"/>
              <a:t>Se </a:t>
            </a:r>
            <a:r>
              <a:rPr lang="fr-FR" dirty="0" err="1" smtClean="0"/>
              <a:t>define</a:t>
            </a:r>
            <a:r>
              <a:rPr lang="fr-FR" dirty="0" smtClean="0"/>
              <a:t> </a:t>
            </a:r>
            <a:r>
              <a:rPr lang="fr-FR" dirty="0" err="1" smtClean="0"/>
              <a:t>cuando</a:t>
            </a:r>
            <a:r>
              <a:rPr lang="fr-FR" dirty="0" smtClean="0"/>
              <a:t> </a:t>
            </a:r>
            <a:r>
              <a:rPr lang="fr-FR" dirty="0" err="1" smtClean="0"/>
              <a:t>varios</a:t>
            </a:r>
            <a:r>
              <a:rPr lang="fr-FR" dirty="0" smtClean="0"/>
              <a:t> </a:t>
            </a:r>
            <a:r>
              <a:rPr lang="fr-FR" dirty="0" err="1" smtClean="0"/>
              <a:t>conjuntos</a:t>
            </a:r>
            <a:r>
              <a:rPr lang="fr-FR" dirty="0" smtClean="0"/>
              <a:t> de </a:t>
            </a:r>
            <a:r>
              <a:rPr lang="fr-FR" dirty="0" err="1" smtClean="0"/>
              <a:t>funcionalidades</a:t>
            </a:r>
            <a:r>
              <a:rPr lang="fr-FR" dirty="0" smtClean="0"/>
              <a:t> o </a:t>
            </a:r>
            <a:r>
              <a:rPr lang="fr-FR" dirty="0" err="1" smtClean="0"/>
              <a:t>productos</a:t>
            </a:r>
            <a:r>
              <a:rPr lang="fr-FR" dirty="0" smtClean="0"/>
              <a:t> </a:t>
            </a:r>
            <a:r>
              <a:rPr lang="fr-FR" dirty="0" err="1" smtClean="0"/>
              <a:t>utilizables</a:t>
            </a:r>
            <a:r>
              <a:rPr lang="fr-FR" dirty="0" smtClean="0"/>
              <a:t> </a:t>
            </a:r>
            <a:r>
              <a:rPr lang="fr-FR" dirty="0" err="1" smtClean="0"/>
              <a:t>serán</a:t>
            </a:r>
            <a:r>
              <a:rPr lang="fr-FR" dirty="0" smtClean="0"/>
              <a:t> </a:t>
            </a:r>
            <a:r>
              <a:rPr lang="fr-FR" dirty="0" err="1" smtClean="0"/>
              <a:t>entregados</a:t>
            </a:r>
            <a:r>
              <a:rPr lang="fr-FR" dirty="0" smtClean="0"/>
              <a:t> al </a:t>
            </a:r>
            <a:r>
              <a:rPr lang="fr-FR" b="1" i="1" dirty="0" smtClean="0"/>
              <a:t>cliente</a:t>
            </a:r>
            <a:r>
              <a:rPr lang="fr-FR" dirty="0" smtClean="0"/>
              <a:t>.</a:t>
            </a:r>
          </a:p>
          <a:p>
            <a:endParaRPr lang="es-CO" dirty="0"/>
          </a:p>
          <a:p>
            <a:r>
              <a:rPr lang="es-CO" dirty="0" smtClean="0"/>
              <a:t>El </a:t>
            </a:r>
            <a:r>
              <a:rPr lang="es-CO" i="1" u="sng" dirty="0" smtClean="0"/>
              <a:t>objetivo principal </a:t>
            </a:r>
            <a:r>
              <a:rPr lang="es-CO" dirty="0" smtClean="0"/>
              <a:t>de una reunión de planificación de lanzamiento es hacer que el Equipo Scrum tenga una visión general de las emisiones y el calendario de entrega del producto para alinearse con las expectativas del </a:t>
            </a:r>
            <a:r>
              <a:rPr lang="es-CO" i="1" dirty="0" err="1" smtClean="0"/>
              <a:t>Product</a:t>
            </a:r>
            <a:r>
              <a:rPr lang="es-CO" i="1" dirty="0" smtClean="0"/>
              <a:t> </a:t>
            </a:r>
            <a:r>
              <a:rPr lang="es-CO" i="1" dirty="0" err="1" smtClean="0"/>
              <a:t>Owner</a:t>
            </a:r>
            <a:r>
              <a:rPr lang="es-CO" dirty="0" smtClean="0"/>
              <a:t> y </a:t>
            </a:r>
            <a:r>
              <a:rPr lang="es-CO" i="1" dirty="0" smtClean="0"/>
              <a:t>socios relevantes</a:t>
            </a:r>
            <a:r>
              <a:rPr lang="es-CO" dirty="0" smtClean="0"/>
              <a:t>.</a:t>
            </a:r>
            <a:endParaRPr lang="es-CO" i="1" u="sng" dirty="0" smtClean="0"/>
          </a:p>
        </p:txBody>
      </p:sp>
    </p:spTree>
    <p:extLst>
      <p:ext uri="{BB962C8B-B14F-4D97-AF65-F5344CB8AC3E}">
        <p14:creationId xmlns:p14="http://schemas.microsoft.com/office/powerpoint/2010/main" val="1212755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8.6.2.2 Métodos de priorización del lanzamiento</a:t>
            </a:r>
            <a:endParaRPr lang="fr-FR" dirty="0"/>
          </a:p>
        </p:txBody>
      </p:sp>
      <p:sp>
        <p:nvSpPr>
          <p:cNvPr id="3" name="Content Placeholder 2"/>
          <p:cNvSpPr>
            <a:spLocks noGrp="1"/>
          </p:cNvSpPr>
          <p:nvPr>
            <p:ph idx="1"/>
          </p:nvPr>
        </p:nvSpPr>
        <p:spPr/>
        <p:txBody>
          <a:bodyPr/>
          <a:lstStyle/>
          <a:p>
            <a:r>
              <a:rPr lang="es-CO" dirty="0" smtClean="0"/>
              <a:t>Se utiliza para desarrollar un plan de lanzamiento. Estos métodos son específicos a la industria y organización y generalmente son determinados por la alta dirección de la organización.</a:t>
            </a:r>
            <a:endParaRPr lang="fr-FR" dirty="0"/>
          </a:p>
        </p:txBody>
      </p:sp>
    </p:spTree>
    <p:extLst>
      <p:ext uri="{BB962C8B-B14F-4D97-AF65-F5344CB8AC3E}">
        <p14:creationId xmlns:p14="http://schemas.microsoft.com/office/powerpoint/2010/main" val="33535011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Cronograma de planificación del lanzamiento *</a:t>
            </a:r>
          </a:p>
          <a:p>
            <a:r>
              <a:rPr lang="es-CO" dirty="0" smtClean="0">
                <a:solidFill>
                  <a:schemeClr val="accent2">
                    <a:lumMod val="50000"/>
                  </a:schemeClr>
                </a:solidFill>
              </a:rPr>
              <a:t>Duración del Sprint *</a:t>
            </a:r>
          </a:p>
          <a:p>
            <a:endParaRPr lang="fr-FR" dirty="0"/>
          </a:p>
        </p:txBody>
      </p:sp>
    </p:spTree>
    <p:extLst>
      <p:ext uri="{BB962C8B-B14F-4D97-AF65-F5344CB8AC3E}">
        <p14:creationId xmlns:p14="http://schemas.microsoft.com/office/powerpoint/2010/main" val="1124323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8.6.3.1 </a:t>
            </a:r>
            <a:r>
              <a:rPr lang="es-CO" dirty="0" err="1" smtClean="0"/>
              <a:t>Release</a:t>
            </a:r>
            <a:r>
              <a:rPr lang="es-CO" dirty="0" smtClean="0"/>
              <a:t> </a:t>
            </a:r>
            <a:r>
              <a:rPr lang="es-CO" dirty="0" err="1" smtClean="0"/>
              <a:t>Planning</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458" y="2075656"/>
            <a:ext cx="7588342" cy="3575844"/>
          </a:xfrm>
        </p:spPr>
      </p:pic>
      <p:sp>
        <p:nvSpPr>
          <p:cNvPr id="5" name="TextBox 4"/>
          <p:cNvSpPr txBox="1"/>
          <p:nvPr/>
        </p:nvSpPr>
        <p:spPr>
          <a:xfrm>
            <a:off x="838200" y="1892300"/>
            <a:ext cx="2679700" cy="4247317"/>
          </a:xfrm>
          <a:prstGeom prst="rect">
            <a:avLst/>
          </a:prstGeom>
          <a:noFill/>
        </p:spPr>
        <p:txBody>
          <a:bodyPr wrap="square" rtlCol="0">
            <a:spAutoFit/>
          </a:bodyPr>
          <a:lstStyle/>
          <a:p>
            <a:r>
              <a:rPr lang="es-CO" dirty="0" smtClean="0"/>
              <a:t>Los lanzamientos </a:t>
            </a:r>
            <a:r>
              <a:rPr lang="es-CO" u="sng" dirty="0" smtClean="0"/>
              <a:t>pueden ser impulsados por la funcionalidad</a:t>
            </a:r>
            <a:r>
              <a:rPr lang="es-CO" dirty="0" smtClean="0"/>
              <a:t> en el que el objetivo es la entrega una vez que un conjunto predeterminado de funcionalidades se ha desarrollado, o la planificación </a:t>
            </a:r>
            <a:r>
              <a:rPr lang="es-CO" u="sng" dirty="0" smtClean="0"/>
              <a:t>puede ser impulsada por la fecha</a:t>
            </a:r>
            <a:r>
              <a:rPr lang="es-CO" dirty="0" smtClean="0"/>
              <a:t>.</a:t>
            </a:r>
          </a:p>
          <a:p>
            <a:endParaRPr lang="es-CO" dirty="0"/>
          </a:p>
          <a:p>
            <a:r>
              <a:rPr lang="es-CO" dirty="0" smtClean="0"/>
              <a:t>La liberación debe ser hecha cuando se ofrece valor empresarial suficiente al cliente</a:t>
            </a:r>
          </a:p>
        </p:txBody>
      </p:sp>
    </p:spTree>
    <p:extLst>
      <p:ext uri="{BB962C8B-B14F-4D97-AF65-F5344CB8AC3E}">
        <p14:creationId xmlns:p14="http://schemas.microsoft.com/office/powerpoint/2010/main" val="2747383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8.6.3.2 Longitud del Sprint</a:t>
            </a:r>
            <a:endParaRPr lang="fr-FR" dirty="0"/>
          </a:p>
        </p:txBody>
      </p:sp>
      <p:sp>
        <p:nvSpPr>
          <p:cNvPr id="3" name="Content Placeholder 2"/>
          <p:cNvSpPr>
            <a:spLocks noGrp="1"/>
          </p:cNvSpPr>
          <p:nvPr>
            <p:ph idx="1"/>
          </p:nvPr>
        </p:nvSpPr>
        <p:spPr/>
        <p:txBody>
          <a:bodyPr/>
          <a:lstStyle/>
          <a:p>
            <a:r>
              <a:rPr lang="es-CO" dirty="0" smtClean="0"/>
              <a:t>Basado en las entradas como Business </a:t>
            </a:r>
            <a:r>
              <a:rPr lang="es-CO" dirty="0" err="1" smtClean="0"/>
              <a:t>Requirements</a:t>
            </a:r>
            <a:r>
              <a:rPr lang="es-CO" dirty="0" smtClean="0"/>
              <a:t> y </a:t>
            </a:r>
            <a:r>
              <a:rPr lang="es-CO" dirty="0" err="1" smtClean="0"/>
              <a:t>Release</a:t>
            </a:r>
            <a:r>
              <a:rPr lang="es-CO" dirty="0" smtClean="0"/>
              <a:t> </a:t>
            </a:r>
            <a:r>
              <a:rPr lang="es-CO" dirty="0" err="1" smtClean="0"/>
              <a:t>Planning</a:t>
            </a:r>
            <a:r>
              <a:rPr lang="es-CO" dirty="0" smtClean="0"/>
              <a:t> Schedule, el </a:t>
            </a:r>
            <a:r>
              <a:rPr lang="es-CO" u="sng" dirty="0" err="1" smtClean="0"/>
              <a:t>Product</a:t>
            </a:r>
            <a:r>
              <a:rPr lang="es-CO" u="sng" dirty="0" smtClean="0"/>
              <a:t> </a:t>
            </a:r>
            <a:r>
              <a:rPr lang="es-CO" u="sng" dirty="0" err="1" smtClean="0"/>
              <a:t>Owner</a:t>
            </a:r>
            <a:r>
              <a:rPr lang="es-CO" dirty="0" smtClean="0"/>
              <a:t> y el </a:t>
            </a:r>
            <a:r>
              <a:rPr lang="es-CO" u="sng" dirty="0" smtClean="0"/>
              <a:t>Scrum </a:t>
            </a:r>
            <a:r>
              <a:rPr lang="es-CO" u="sng" dirty="0" err="1" smtClean="0"/>
              <a:t>Team</a:t>
            </a:r>
            <a:r>
              <a:rPr lang="es-CO" u="sng" dirty="0" smtClean="0"/>
              <a:t> </a:t>
            </a:r>
            <a:r>
              <a:rPr lang="es-CO" dirty="0" smtClean="0"/>
              <a:t>deciden sobre la longitud del sprint para el proyecto.</a:t>
            </a:r>
          </a:p>
          <a:p>
            <a:r>
              <a:rPr lang="es-CO" dirty="0" smtClean="0"/>
              <a:t>La longitud del Sprint puede ser cambiada si el </a:t>
            </a:r>
            <a:r>
              <a:rPr lang="es-CO" i="1" dirty="0" err="1" smtClean="0"/>
              <a:t>Product</a:t>
            </a:r>
            <a:r>
              <a:rPr lang="es-CO" i="1" dirty="0" smtClean="0"/>
              <a:t> </a:t>
            </a:r>
            <a:r>
              <a:rPr lang="es-CO" i="1" dirty="0" err="1" smtClean="0"/>
              <a:t>Owner</a:t>
            </a:r>
            <a:r>
              <a:rPr lang="es-CO" dirty="0" smtClean="0"/>
              <a:t> y el </a:t>
            </a:r>
            <a:r>
              <a:rPr lang="es-CO" i="1" dirty="0" smtClean="0"/>
              <a:t>Scrum </a:t>
            </a:r>
            <a:r>
              <a:rPr lang="es-CO" i="1" dirty="0" err="1" smtClean="0"/>
              <a:t>Team</a:t>
            </a:r>
            <a:r>
              <a:rPr lang="es-CO" dirty="0" smtClean="0"/>
              <a:t> lo consideran apropiado.</a:t>
            </a:r>
          </a:p>
          <a:p>
            <a:r>
              <a:rPr lang="es-CO" dirty="0" smtClean="0"/>
              <a:t>Un Sprint puede ser un Time-</a:t>
            </a:r>
            <a:r>
              <a:rPr lang="es-CO" dirty="0" err="1" smtClean="0"/>
              <a:t>boxed</a:t>
            </a:r>
            <a:r>
              <a:rPr lang="es-CO" dirty="0" smtClean="0"/>
              <a:t> de 1 a 6 semanas, aunque siempre se recomiendan 4 semanas, a menos que existan proyectos con requisitos muy estables, donde los Sprint pueden extenderse hasta 6 semanas.</a:t>
            </a:r>
            <a:endParaRPr lang="fr-FR" dirty="0"/>
          </a:p>
        </p:txBody>
      </p:sp>
    </p:spTree>
    <p:extLst>
      <p:ext uri="{BB962C8B-B14F-4D97-AF65-F5344CB8AC3E}">
        <p14:creationId xmlns:p14="http://schemas.microsoft.com/office/powerpoint/2010/main" val="1477590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9. PLANERA Y ESTIMAR</a:t>
            </a:r>
            <a:endParaRPr lang="fr-FR" sz="4000" dirty="0"/>
          </a:p>
        </p:txBody>
      </p:sp>
    </p:spTree>
    <p:extLst>
      <p:ext uri="{BB962C8B-B14F-4D97-AF65-F5344CB8AC3E}">
        <p14:creationId xmlns:p14="http://schemas.microsoft.com/office/powerpoint/2010/main" val="2340481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a:t>
            </a:r>
            <a:r>
              <a:rPr lang="es-CO" smtClean="0"/>
              <a:t>de usuario</a:t>
            </a:r>
            <a:endParaRPr lang="fr-FR"/>
          </a:p>
        </p:txBody>
      </p:sp>
      <p:pic>
        <p:nvPicPr>
          <p:cNvPr id="4" name="Content Placeholder 3"/>
          <p:cNvPicPr>
            <a:picLocks noGrp="1" noChangeAspect="1"/>
          </p:cNvPicPr>
          <p:nvPr>
            <p:ph idx="1"/>
          </p:nvPr>
        </p:nvPicPr>
        <p:blipFill>
          <a:blip r:embed="rId2"/>
          <a:stretch>
            <a:fillRect/>
          </a:stretch>
        </p:blipFill>
        <p:spPr>
          <a:xfrm>
            <a:off x="2339800" y="1825625"/>
            <a:ext cx="7512399" cy="4351338"/>
          </a:xfrm>
          <a:prstGeom prst="rect">
            <a:avLst/>
          </a:prstGeom>
        </p:spPr>
      </p:pic>
    </p:spTree>
    <p:extLst>
      <p:ext uri="{BB962C8B-B14F-4D97-AF65-F5344CB8AC3E}">
        <p14:creationId xmlns:p14="http://schemas.microsoft.com/office/powerpoint/2010/main" val="29626393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de usuario</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Entradas</a:t>
            </a:r>
          </a:p>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r>
              <a:rPr lang="fr-FR" dirty="0" smtClean="0">
                <a:solidFill>
                  <a:schemeClr val="accent2">
                    <a:lumMod val="50000"/>
                  </a:schemeClr>
                </a:solidFill>
              </a:rPr>
              <a:t> *</a:t>
            </a:r>
          </a:p>
          <a:p>
            <a:r>
              <a:rPr lang="es-CO" dirty="0" smtClean="0">
                <a:solidFill>
                  <a:schemeClr val="accent2">
                    <a:lumMod val="50000"/>
                  </a:schemeClr>
                </a:solidFill>
              </a:rPr>
              <a:t>Personas *</a:t>
            </a:r>
          </a:p>
          <a:p>
            <a:r>
              <a:rPr lang="es-CO" dirty="0" err="1" smtClean="0"/>
              <a:t>Stakeholders</a:t>
            </a:r>
            <a:endParaRPr lang="es-CO" dirty="0" smtClean="0"/>
          </a:p>
          <a:p>
            <a:r>
              <a:rPr lang="es-CO" dirty="0" err="1" smtClean="0"/>
              <a:t>Epicas</a:t>
            </a:r>
            <a:endParaRPr lang="es-CO" dirty="0" smtClean="0"/>
          </a:p>
          <a:p>
            <a:r>
              <a:rPr lang="es-CO" dirty="0" smtClean="0"/>
              <a:t>Requerimientos de negocio</a:t>
            </a:r>
          </a:p>
          <a:p>
            <a:r>
              <a:rPr lang="es-CO" dirty="0" smtClean="0"/>
              <a:t>Leyes y reglamentos</a:t>
            </a:r>
          </a:p>
        </p:txBody>
      </p:sp>
    </p:spTree>
    <p:extLst>
      <p:ext uri="{BB962C8B-B14F-4D97-AF65-F5344CB8AC3E}">
        <p14:creationId xmlns:p14="http://schemas.microsoft.com/office/powerpoint/2010/main" val="43673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err="1"/>
              <a:t>Calidad</a:t>
            </a:r>
            <a:r>
              <a:rPr lang="en-US" dirty="0"/>
              <a:t> </a:t>
            </a:r>
            <a:r>
              <a:rPr lang="en-US" dirty="0" err="1"/>
              <a:t>es</a:t>
            </a:r>
            <a:r>
              <a:rPr lang="en-US" dirty="0"/>
              <a:t> </a:t>
            </a:r>
            <a:r>
              <a:rPr lang="en-US" dirty="0" err="1"/>
              <a:t>una</a:t>
            </a:r>
            <a:r>
              <a:rPr lang="en-US" dirty="0"/>
              <a:t> </a:t>
            </a:r>
            <a:r>
              <a:rPr lang="en-US" dirty="0" err="1"/>
              <a:t>varablecompleja</a:t>
            </a:r>
            <a:r>
              <a:rPr lang="en-US" dirty="0"/>
              <a:t>. Un </a:t>
            </a:r>
            <a:r>
              <a:rPr lang="en-US" dirty="0" err="1"/>
              <a:t>aumento</a:t>
            </a:r>
            <a:r>
              <a:rPr lang="en-US" dirty="0"/>
              <a:t> </a:t>
            </a:r>
            <a:r>
              <a:rPr lang="en-US" dirty="0" err="1"/>
              <a:t>en</a:t>
            </a:r>
            <a:r>
              <a:rPr lang="en-US" dirty="0"/>
              <a:t> el scope, sin </a:t>
            </a:r>
            <a:r>
              <a:rPr lang="en-US" dirty="0" err="1"/>
              <a:t>incemento</a:t>
            </a:r>
            <a:r>
              <a:rPr lang="en-US" dirty="0"/>
              <a:t> </a:t>
            </a:r>
            <a:r>
              <a:rPr lang="en-US" dirty="0" err="1"/>
              <a:t>en</a:t>
            </a:r>
            <a:r>
              <a:rPr lang="en-US" dirty="0"/>
              <a:t> el </a:t>
            </a:r>
            <a:r>
              <a:rPr lang="en-US" dirty="0" err="1"/>
              <a:t>tiempo</a:t>
            </a:r>
            <a:r>
              <a:rPr lang="en-US" dirty="0"/>
              <a:t> </a:t>
            </a:r>
            <a:r>
              <a:rPr lang="en-US" dirty="0" err="1"/>
              <a:t>ni</a:t>
            </a:r>
            <a:r>
              <a:rPr lang="en-US" dirty="0"/>
              <a:t> </a:t>
            </a:r>
            <a:r>
              <a:rPr lang="en-US" dirty="0" err="1"/>
              <a:t>los</a:t>
            </a:r>
            <a:r>
              <a:rPr lang="en-US" dirty="0"/>
              <a:t> </a:t>
            </a:r>
            <a:r>
              <a:rPr lang="en-US" dirty="0" err="1"/>
              <a:t>recursos</a:t>
            </a:r>
            <a:r>
              <a:rPr lang="en-US" dirty="0"/>
              <a:t>, </a:t>
            </a:r>
            <a:r>
              <a:rPr lang="en-US" dirty="0" err="1"/>
              <a:t>tiende</a:t>
            </a:r>
            <a:r>
              <a:rPr lang="en-US" dirty="0"/>
              <a:t> a </a:t>
            </a:r>
            <a:r>
              <a:rPr lang="en-US" dirty="0" err="1"/>
              <a:t>reduir</a:t>
            </a:r>
            <a:r>
              <a:rPr lang="en-US" dirty="0"/>
              <a:t> la </a:t>
            </a:r>
            <a:r>
              <a:rPr lang="en-US" dirty="0" err="1"/>
              <a:t>calidad</a:t>
            </a:r>
            <a:r>
              <a:rPr lang="en-US" dirty="0"/>
              <a:t>. </a:t>
            </a:r>
          </a:p>
          <a:p>
            <a:r>
              <a:rPr lang="en-US" dirty="0"/>
              <a:t>Del </a:t>
            </a:r>
            <a:r>
              <a:rPr lang="en-US" dirty="0" err="1"/>
              <a:t>mismo</a:t>
            </a:r>
            <a:r>
              <a:rPr lang="en-US" dirty="0"/>
              <a:t> </a:t>
            </a:r>
            <a:r>
              <a:rPr lang="en-US" dirty="0" err="1"/>
              <a:t>modo</a:t>
            </a:r>
            <a:r>
              <a:rPr lang="en-US" dirty="0"/>
              <a:t>, </a:t>
            </a:r>
            <a:r>
              <a:rPr lang="en-US" dirty="0" err="1"/>
              <a:t>una</a:t>
            </a:r>
            <a:r>
              <a:rPr lang="en-US" dirty="0"/>
              <a:t> </a:t>
            </a:r>
            <a:r>
              <a:rPr lang="en-US" dirty="0" err="1"/>
              <a:t>reducción</a:t>
            </a:r>
            <a:r>
              <a:rPr lang="en-US" dirty="0"/>
              <a:t> </a:t>
            </a:r>
            <a:r>
              <a:rPr lang="en-US" dirty="0" err="1"/>
              <a:t>en</a:t>
            </a:r>
            <a:r>
              <a:rPr lang="en-US" dirty="0"/>
              <a:t> el </a:t>
            </a:r>
            <a:r>
              <a:rPr lang="en-US" dirty="0" err="1"/>
              <a:t>tiempo</a:t>
            </a:r>
            <a:r>
              <a:rPr lang="en-US" dirty="0"/>
              <a:t> a </a:t>
            </a:r>
            <a:r>
              <a:rPr lang="en-US" dirty="0" err="1"/>
              <a:t>los</a:t>
            </a:r>
            <a:r>
              <a:rPr lang="en-US" dirty="0"/>
              <a:t> </a:t>
            </a:r>
            <a:r>
              <a:rPr lang="en-US" dirty="0" err="1"/>
              <a:t>recursos</a:t>
            </a:r>
            <a:r>
              <a:rPr lang="en-US" dirty="0"/>
              <a:t> sin </a:t>
            </a:r>
            <a:r>
              <a:rPr lang="en-US" dirty="0" err="1"/>
              <a:t>disminuir</a:t>
            </a:r>
            <a:r>
              <a:rPr lang="en-US" dirty="0"/>
              <a:t> el scope </a:t>
            </a:r>
            <a:r>
              <a:rPr lang="en-US" dirty="0" err="1"/>
              <a:t>generalmente</a:t>
            </a:r>
            <a:r>
              <a:rPr lang="en-US" dirty="0"/>
              <a:t> </a:t>
            </a:r>
            <a:r>
              <a:rPr lang="en-US" dirty="0" err="1"/>
              <a:t>resulta</a:t>
            </a:r>
            <a:r>
              <a:rPr lang="en-US" dirty="0"/>
              <a:t> </a:t>
            </a:r>
            <a:r>
              <a:rPr lang="en-US" dirty="0" err="1"/>
              <a:t>en</a:t>
            </a:r>
            <a:r>
              <a:rPr lang="en-US" dirty="0"/>
              <a:t> </a:t>
            </a:r>
            <a:r>
              <a:rPr lang="en-US" dirty="0" err="1"/>
              <a:t>una</a:t>
            </a:r>
            <a:r>
              <a:rPr lang="en-US" dirty="0"/>
              <a:t> </a:t>
            </a:r>
            <a:r>
              <a:rPr lang="en-US" dirty="0" err="1"/>
              <a:t>disminucion</a:t>
            </a:r>
            <a:r>
              <a:rPr lang="en-US" dirty="0"/>
              <a:t> de </a:t>
            </a:r>
            <a:r>
              <a:rPr lang="en-US" dirty="0" err="1"/>
              <a:t>calidad</a:t>
            </a:r>
            <a:endParaRPr lang="en-US" dirty="0"/>
          </a:p>
        </p:txBody>
      </p:sp>
    </p:spTree>
    <p:extLst>
      <p:ext uri="{BB962C8B-B14F-4D97-AF65-F5344CB8AC3E}">
        <p14:creationId xmlns:p14="http://schemas.microsoft.com/office/powerpoint/2010/main" val="2896218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para escribir historias de usuario *</a:t>
            </a:r>
            <a:endParaRPr lang="fr-FR" dirty="0">
              <a:solidFill>
                <a:schemeClr val="accent2">
                  <a:lumMod val="50000"/>
                </a:schemeClr>
              </a:solidFill>
            </a:endParaRPr>
          </a:p>
        </p:txBody>
      </p:sp>
    </p:spTree>
    <p:extLst>
      <p:ext uri="{BB962C8B-B14F-4D97-AF65-F5344CB8AC3E}">
        <p14:creationId xmlns:p14="http://schemas.microsoft.com/office/powerpoint/2010/main" val="396479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9.1.2.1 Experiencia para escribir historias de usuario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Product</a:t>
            </a:r>
            <a:r>
              <a:rPr lang="es-CO" dirty="0" smtClean="0"/>
              <a:t> </a:t>
            </a:r>
            <a:r>
              <a:rPr lang="es-CO" dirty="0" err="1" smtClean="0"/>
              <a:t>Owner</a:t>
            </a:r>
            <a:r>
              <a:rPr lang="es-CO" dirty="0" smtClean="0"/>
              <a:t>, basado en su interacción con los socios, conocimiento del negocio, experiencia y las aportaciones del equipo,</a:t>
            </a:r>
            <a:r>
              <a:rPr lang="fr-FR" dirty="0" smtClean="0"/>
              <a:t> </a:t>
            </a:r>
            <a:r>
              <a:rPr lang="fr-FR" dirty="0" err="1" smtClean="0"/>
              <a:t>desarrolla</a:t>
            </a:r>
            <a:r>
              <a:rPr lang="fr-FR" dirty="0" smtClean="0"/>
              <a:t> las </a:t>
            </a:r>
            <a:r>
              <a:rPr lang="fr-FR" i="1" dirty="0" smtClean="0"/>
              <a:t>historias de </a:t>
            </a:r>
            <a:r>
              <a:rPr lang="fr-FR" i="1" dirty="0" err="1"/>
              <a:t>u</a:t>
            </a:r>
            <a:r>
              <a:rPr lang="fr-FR" i="1" dirty="0" err="1" smtClean="0"/>
              <a:t>suario</a:t>
            </a:r>
            <a:r>
              <a:rPr lang="fr-FR" dirty="0" smtClean="0"/>
              <a:t> que </a:t>
            </a:r>
            <a:r>
              <a:rPr lang="fr-FR" dirty="0" err="1" smtClean="0"/>
              <a:t>formaran</a:t>
            </a:r>
            <a:r>
              <a:rPr lang="fr-FR" dirty="0" smtClean="0"/>
              <a:t> el </a:t>
            </a:r>
            <a:r>
              <a:rPr lang="fr-FR" dirty="0" err="1" smtClean="0"/>
              <a:t>Prioritized</a:t>
            </a:r>
            <a:r>
              <a:rPr lang="fr-FR" dirty="0" smtClean="0"/>
              <a:t> </a:t>
            </a:r>
            <a:r>
              <a:rPr lang="fr-FR" dirty="0" err="1" smtClean="0"/>
              <a:t>product</a:t>
            </a:r>
            <a:r>
              <a:rPr lang="fr-FR" dirty="0" smtClean="0"/>
              <a:t> </a:t>
            </a:r>
            <a:r>
              <a:rPr lang="fr-FR" dirty="0" err="1" smtClean="0"/>
              <a:t>backlog</a:t>
            </a:r>
            <a:r>
              <a:rPr lang="fr-FR" dirty="0" smtClean="0"/>
              <a:t> </a:t>
            </a:r>
            <a:r>
              <a:rPr lang="fr-FR" dirty="0" err="1" smtClean="0"/>
              <a:t>inicial</a:t>
            </a:r>
            <a:r>
              <a:rPr lang="fr-FR" dirty="0" smtClean="0"/>
              <a:t> para el </a:t>
            </a:r>
            <a:r>
              <a:rPr lang="fr-FR" dirty="0" err="1" smtClean="0"/>
              <a:t>proyecto</a:t>
            </a:r>
            <a:r>
              <a:rPr lang="fr-FR" dirty="0" smtClean="0"/>
              <a:t>.</a:t>
            </a:r>
          </a:p>
          <a:p>
            <a:endParaRPr lang="es-CO" dirty="0"/>
          </a:p>
          <a:p>
            <a:r>
              <a:rPr lang="es-CO" dirty="0" smtClean="0"/>
              <a:t>A veces el PO puede traer un analista de negocios para ayudar con la escritura de las Historias de usuario.</a:t>
            </a:r>
          </a:p>
        </p:txBody>
      </p:sp>
    </p:spTree>
    <p:extLst>
      <p:ext uri="{BB962C8B-B14F-4D97-AF65-F5344CB8AC3E}">
        <p14:creationId xmlns:p14="http://schemas.microsoft.com/office/powerpoint/2010/main" val="20882010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9.1.2.4 Reunión de grupo de enfoque</a:t>
            </a:r>
            <a:endParaRPr lang="fr-FR" dirty="0"/>
          </a:p>
        </p:txBody>
      </p:sp>
      <p:sp>
        <p:nvSpPr>
          <p:cNvPr id="3" name="Content Placeholder 2"/>
          <p:cNvSpPr>
            <a:spLocks noGrp="1"/>
          </p:cNvSpPr>
          <p:nvPr>
            <p:ph idx="1"/>
          </p:nvPr>
        </p:nvSpPr>
        <p:spPr/>
        <p:txBody>
          <a:bodyPr/>
          <a:lstStyle/>
          <a:p>
            <a:r>
              <a:rPr lang="es-CO" dirty="0" smtClean="0"/>
              <a:t>Es una técnica cualitativa para medir y entender las necesidades de los usuarios y las expectativas acerca de un producto. Un </a:t>
            </a:r>
            <a:r>
              <a:rPr lang="es-CO" u="sng" dirty="0" smtClean="0"/>
              <a:t>pequeño grupo de usuarios</a:t>
            </a:r>
            <a:r>
              <a:rPr lang="es-CO" dirty="0" smtClean="0"/>
              <a:t> es seleccionado para formar el grupo de enfoque. El grupo puede ser seleccionado al azar o específicamente para representar a todas las personas en que se quieren enfocar.</a:t>
            </a:r>
            <a:endParaRPr lang="es-CO" u="sng" dirty="0"/>
          </a:p>
          <a:p>
            <a:r>
              <a:rPr lang="es-CO" dirty="0" smtClean="0"/>
              <a:t>Al grupo se le hacen preguntas que luego discuten entre ellos.</a:t>
            </a:r>
          </a:p>
          <a:p>
            <a:endParaRPr lang="fr-FR" dirty="0"/>
          </a:p>
        </p:txBody>
      </p:sp>
      <p:pic>
        <p:nvPicPr>
          <p:cNvPr id="4" name="Content Placeholder 3"/>
          <p:cNvPicPr>
            <a:picLocks noChangeAspect="1"/>
          </p:cNvPicPr>
          <p:nvPr/>
        </p:nvPicPr>
        <p:blipFill>
          <a:blip r:embed="rId2"/>
          <a:stretch>
            <a:fillRect/>
          </a:stretch>
        </p:blipFill>
        <p:spPr>
          <a:xfrm>
            <a:off x="1797050" y="4371975"/>
            <a:ext cx="8191500" cy="2028825"/>
          </a:xfrm>
          <a:prstGeom prst="rect">
            <a:avLst/>
          </a:prstGeom>
        </p:spPr>
      </p:pic>
    </p:spTree>
    <p:extLst>
      <p:ext uri="{BB962C8B-B14F-4D97-AF65-F5344CB8AC3E}">
        <p14:creationId xmlns:p14="http://schemas.microsoft.com/office/powerpoint/2010/main" val="31937593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9.1.2.7 Métodos de estimación de historias de usuario</a:t>
            </a:r>
            <a:endParaRPr lang="fr-FR" dirty="0"/>
          </a:p>
        </p:txBody>
      </p:sp>
      <p:sp>
        <p:nvSpPr>
          <p:cNvPr id="5" name="Content Placeholder 4"/>
          <p:cNvSpPr>
            <a:spLocks noGrp="1"/>
          </p:cNvSpPr>
          <p:nvPr>
            <p:ph idx="1"/>
          </p:nvPr>
        </p:nvSpPr>
        <p:spPr/>
        <p:txBody>
          <a:bodyPr/>
          <a:lstStyle/>
          <a:p>
            <a:r>
              <a:rPr lang="es-CO" dirty="0" smtClean="0"/>
              <a:t>Todas las herramientas utilizadas para el proceso de Aprobar, estimar y asignar historias de usuario, se pueden usar para crear estimaciones de alto nivel de las </a:t>
            </a:r>
            <a:r>
              <a:rPr lang="es-CO" dirty="0" err="1" smtClean="0"/>
              <a:t>Epicas</a:t>
            </a:r>
            <a:r>
              <a:rPr lang="es-CO" dirty="0" smtClean="0"/>
              <a:t>, algunas herramientas son:</a:t>
            </a:r>
          </a:p>
          <a:p>
            <a:pPr lvl="1"/>
            <a:r>
              <a:rPr lang="es-CO" dirty="0" err="1" smtClean="0"/>
              <a:t>Reunion</a:t>
            </a:r>
            <a:r>
              <a:rPr lang="es-CO" dirty="0" smtClean="0"/>
              <a:t> de grupo de usuarios</a:t>
            </a:r>
          </a:p>
          <a:p>
            <a:pPr lvl="1"/>
            <a:r>
              <a:rPr lang="es-CO" dirty="0" err="1" smtClean="0"/>
              <a:t>Planning</a:t>
            </a:r>
            <a:r>
              <a:rPr lang="es-CO" dirty="0" smtClean="0"/>
              <a:t> póker</a:t>
            </a:r>
          </a:p>
          <a:p>
            <a:pPr lvl="1"/>
            <a:r>
              <a:rPr lang="es-CO" dirty="0" err="1" smtClean="0"/>
              <a:t>Fist</a:t>
            </a:r>
            <a:r>
              <a:rPr lang="es-CO" dirty="0" smtClean="0"/>
              <a:t> of </a:t>
            </a:r>
            <a:r>
              <a:rPr lang="es-CO" dirty="0" err="1" smtClean="0"/>
              <a:t>five</a:t>
            </a:r>
            <a:endParaRPr lang="es-CO" dirty="0" smtClean="0"/>
          </a:p>
          <a:p>
            <a:pPr lvl="1"/>
            <a:r>
              <a:rPr lang="es-CO" dirty="0" err="1" smtClean="0"/>
              <a:t>Points</a:t>
            </a:r>
            <a:r>
              <a:rPr lang="es-CO" dirty="0" smtClean="0"/>
              <a:t> </a:t>
            </a:r>
            <a:r>
              <a:rPr lang="es-CO" dirty="0" err="1" smtClean="0"/>
              <a:t>for</a:t>
            </a:r>
            <a:r>
              <a:rPr lang="es-CO" dirty="0" smtClean="0"/>
              <a:t> </a:t>
            </a:r>
            <a:r>
              <a:rPr lang="es-CO" dirty="0" err="1" smtClean="0"/>
              <a:t>cost</a:t>
            </a:r>
            <a:r>
              <a:rPr lang="es-CO" dirty="0" smtClean="0"/>
              <a:t> </a:t>
            </a:r>
            <a:r>
              <a:rPr lang="es-CO" dirty="0" err="1" smtClean="0"/>
              <a:t>estimation</a:t>
            </a:r>
            <a:endParaRPr lang="es-CO" dirty="0" smtClean="0"/>
          </a:p>
          <a:p>
            <a:pPr lvl="1"/>
            <a:r>
              <a:rPr lang="es-CO" dirty="0" smtClean="0"/>
              <a:t>otras</a:t>
            </a:r>
            <a:endParaRPr lang="fr-FR" dirty="0"/>
          </a:p>
        </p:txBody>
      </p:sp>
    </p:spTree>
    <p:extLst>
      <p:ext uri="{BB962C8B-B14F-4D97-AF65-F5344CB8AC3E}">
        <p14:creationId xmlns:p14="http://schemas.microsoft.com/office/powerpoint/2010/main" val="27774891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la historia de usuario*</a:t>
            </a:r>
            <a:endParaRPr lang="fr-FR" dirty="0">
              <a:solidFill>
                <a:schemeClr val="accent2">
                  <a:lumMod val="50000"/>
                </a:schemeClr>
              </a:solidFill>
            </a:endParaRPr>
          </a:p>
        </p:txBody>
      </p:sp>
    </p:spTree>
    <p:extLst>
      <p:ext uri="{BB962C8B-B14F-4D97-AF65-F5344CB8AC3E}">
        <p14:creationId xmlns:p14="http://schemas.microsoft.com/office/powerpoint/2010/main" val="12983956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9.1.3.1 Historias de usuario *</a:t>
            </a:r>
            <a:endParaRPr lang="fr-FR" dirty="0"/>
          </a:p>
        </p:txBody>
      </p:sp>
      <p:sp>
        <p:nvSpPr>
          <p:cNvPr id="3" name="Content Placeholder 2"/>
          <p:cNvSpPr>
            <a:spLocks noGrp="1"/>
          </p:cNvSpPr>
          <p:nvPr>
            <p:ph idx="1"/>
          </p:nvPr>
        </p:nvSpPr>
        <p:spPr/>
        <p:txBody>
          <a:bodyPr/>
          <a:lstStyle/>
          <a:p>
            <a:pPr marL="0" indent="0">
              <a:buNone/>
            </a:pPr>
            <a:r>
              <a:rPr lang="es-CO" dirty="0" smtClean="0"/>
              <a:t>Una historia de usuario indica 3 cosas acerca de la exigencia: ¿</a:t>
            </a:r>
            <a:r>
              <a:rPr lang="es-CO" b="1" dirty="0" smtClean="0"/>
              <a:t>Quién</a:t>
            </a:r>
            <a:r>
              <a:rPr lang="es-CO" dirty="0" smtClean="0"/>
              <a:t>, </a:t>
            </a:r>
            <a:r>
              <a:rPr lang="es-CO" b="1" dirty="0" smtClean="0"/>
              <a:t>Qué</a:t>
            </a:r>
            <a:r>
              <a:rPr lang="es-CO" dirty="0" smtClean="0"/>
              <a:t> y </a:t>
            </a:r>
            <a:r>
              <a:rPr lang="es-CO" b="1" dirty="0" smtClean="0"/>
              <a:t>por qué</a:t>
            </a:r>
            <a:r>
              <a:rPr lang="es-CO" dirty="0" smtClean="0"/>
              <a:t>?</a:t>
            </a:r>
          </a:p>
          <a:p>
            <a:pPr marL="0" indent="0">
              <a:buNone/>
            </a:pPr>
            <a:r>
              <a:rPr lang="es-CO" dirty="0" smtClean="0"/>
              <a:t>Los requisitos son declaraciones breves, simples y fáciles de entender.</a:t>
            </a:r>
          </a:p>
          <a:p>
            <a:pPr marL="0" indent="0">
              <a:buNone/>
            </a:pPr>
            <a:r>
              <a:rPr lang="es-CO" dirty="0" smtClean="0"/>
              <a:t>Algunas HU pueden ser demasiado grandes para manejar dentro de un solo Sprint. Estas Historias de Usuario grandes a menudo se llaman Épicas.</a:t>
            </a:r>
          </a:p>
          <a:p>
            <a:pPr marL="0" indent="0">
              <a:buNone/>
            </a:pPr>
            <a:endParaRPr lang="fr-FR" dirty="0"/>
          </a:p>
        </p:txBody>
      </p:sp>
      <p:pic>
        <p:nvPicPr>
          <p:cNvPr id="4" name="Picture 3"/>
          <p:cNvPicPr>
            <a:picLocks noChangeAspect="1"/>
          </p:cNvPicPr>
          <p:nvPr/>
        </p:nvPicPr>
        <p:blipFill>
          <a:blip r:embed="rId2"/>
          <a:stretch>
            <a:fillRect/>
          </a:stretch>
        </p:blipFill>
        <p:spPr>
          <a:xfrm>
            <a:off x="2190750" y="4345047"/>
            <a:ext cx="8223250" cy="2131953"/>
          </a:xfrm>
          <a:prstGeom prst="rect">
            <a:avLst/>
          </a:prstGeom>
        </p:spPr>
      </p:pic>
    </p:spTree>
    <p:extLst>
      <p:ext uri="{BB962C8B-B14F-4D97-AF65-F5344CB8AC3E}">
        <p14:creationId xmlns:p14="http://schemas.microsoft.com/office/powerpoint/2010/main" val="3543104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9.1.3.2 Criterio de aceptación de la historia de usuario</a:t>
            </a:r>
            <a:endParaRPr lang="fr-FR" dirty="0"/>
          </a:p>
        </p:txBody>
      </p:sp>
      <p:sp>
        <p:nvSpPr>
          <p:cNvPr id="3" name="Content Placeholder 2"/>
          <p:cNvSpPr>
            <a:spLocks noGrp="1"/>
          </p:cNvSpPr>
          <p:nvPr>
            <p:ph idx="1"/>
          </p:nvPr>
        </p:nvSpPr>
        <p:spPr/>
        <p:txBody>
          <a:bodyPr>
            <a:normAutofit lnSpcReduction="10000"/>
          </a:bodyPr>
          <a:lstStyle/>
          <a:p>
            <a:r>
              <a:rPr lang="es-CO" dirty="0" smtClean="0"/>
              <a:t>Cada Historia de usuario está asociado con un criterio de aceptación de historia de usuario.</a:t>
            </a:r>
          </a:p>
          <a:p>
            <a:r>
              <a:rPr lang="es-CO" dirty="0" smtClean="0"/>
              <a:t>Las HU son subjetivas, por lo que los criterios de aceptación proporcionan la objetividad para que la HU sea considerada como “hecha” (Done), durante el Sprint </a:t>
            </a:r>
            <a:r>
              <a:rPr lang="es-CO" dirty="0" err="1" smtClean="0"/>
              <a:t>Review</a:t>
            </a:r>
            <a:r>
              <a:rPr lang="es-CO" dirty="0" smtClean="0"/>
              <a:t>.</a:t>
            </a:r>
          </a:p>
          <a:p>
            <a:r>
              <a:rPr lang="es-CO" dirty="0" smtClean="0"/>
              <a:t>Los criterios de aceptación eliminan la ambigüedad de los requisitos y ayudan en la alineación de expectativas.</a:t>
            </a:r>
          </a:p>
          <a:p>
            <a:r>
              <a:rPr lang="es-CO" dirty="0" smtClean="0"/>
              <a:t>El </a:t>
            </a:r>
            <a:r>
              <a:rPr lang="es-CO" dirty="0" err="1" smtClean="0"/>
              <a:t>Product</a:t>
            </a:r>
            <a:r>
              <a:rPr lang="es-CO" dirty="0" smtClean="0"/>
              <a:t> </a:t>
            </a:r>
            <a:r>
              <a:rPr lang="es-CO" dirty="0" err="1" smtClean="0"/>
              <a:t>Owner</a:t>
            </a:r>
            <a:r>
              <a:rPr lang="es-CO" dirty="0" smtClean="0"/>
              <a:t> define y le comunica los criterios de aceptación al equipo Scrum. Es responsabilidad del Scrum Master, asegurar que el PO no cambie los criterios de aceptación que ya esta comprometido a un Sprint.</a:t>
            </a:r>
            <a:endParaRPr lang="fr-FR" dirty="0"/>
          </a:p>
        </p:txBody>
      </p:sp>
    </p:spTree>
    <p:extLst>
      <p:ext uri="{BB962C8B-B14F-4D97-AF65-F5344CB8AC3E}">
        <p14:creationId xmlns:p14="http://schemas.microsoft.com/office/powerpoint/2010/main" val="29662198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 Aprobar, estimar y asignar historias de usuario</a:t>
            </a:r>
            <a:endParaRPr lang="fr-FR" dirty="0"/>
          </a:p>
        </p:txBody>
      </p:sp>
      <p:pic>
        <p:nvPicPr>
          <p:cNvPr id="3" name="Picture 2"/>
          <p:cNvPicPr>
            <a:picLocks noChangeAspect="1"/>
          </p:cNvPicPr>
          <p:nvPr/>
        </p:nvPicPr>
        <p:blipFill>
          <a:blip r:embed="rId2"/>
          <a:stretch>
            <a:fillRect/>
          </a:stretch>
        </p:blipFill>
        <p:spPr>
          <a:xfrm>
            <a:off x="479425" y="1690688"/>
            <a:ext cx="11029950" cy="4933950"/>
          </a:xfrm>
          <a:prstGeom prst="rect">
            <a:avLst/>
          </a:prstGeom>
        </p:spPr>
      </p:pic>
    </p:spTree>
    <p:extLst>
      <p:ext uri="{BB962C8B-B14F-4D97-AF65-F5344CB8AC3E}">
        <p14:creationId xmlns:p14="http://schemas.microsoft.com/office/powerpoint/2010/main" val="346004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historias de usuario *</a:t>
            </a:r>
          </a:p>
          <a:p>
            <a:endParaRPr lang="fr-FR" dirty="0"/>
          </a:p>
        </p:txBody>
      </p:sp>
    </p:spTree>
    <p:extLst>
      <p:ext uri="{BB962C8B-B14F-4D97-AF65-F5344CB8AC3E}">
        <p14:creationId xmlns:p14="http://schemas.microsoft.com/office/powerpoint/2010/main" val="12583952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 *</a:t>
            </a:r>
          </a:p>
          <a:p>
            <a:r>
              <a:rPr lang="es-CO" dirty="0" err="1" smtClean="0"/>
              <a:t>Planning</a:t>
            </a:r>
            <a:r>
              <a:rPr lang="es-CO" dirty="0" smtClean="0"/>
              <a:t> póker</a:t>
            </a:r>
          </a:p>
          <a:p>
            <a:r>
              <a:rPr lang="es-CO" dirty="0" err="1" smtClean="0"/>
              <a:t>Fist</a:t>
            </a:r>
            <a:r>
              <a:rPr lang="es-CO" dirty="0" smtClean="0"/>
              <a:t> of </a:t>
            </a:r>
            <a:r>
              <a:rPr lang="es-CO" dirty="0" err="1" smtClean="0"/>
              <a:t>five</a:t>
            </a:r>
            <a:r>
              <a:rPr lang="es-CO" dirty="0" smtClean="0"/>
              <a:t> (puño de 5)</a:t>
            </a:r>
          </a:p>
          <a:p>
            <a:r>
              <a:rPr lang="es-CO" dirty="0" smtClean="0"/>
              <a:t>Puntos de estimación por costo</a:t>
            </a:r>
            <a:endParaRPr lang="fr-FR" dirty="0"/>
          </a:p>
        </p:txBody>
      </p:sp>
    </p:spTree>
    <p:extLst>
      <p:ext uri="{BB962C8B-B14F-4D97-AF65-F5344CB8AC3E}">
        <p14:creationId xmlns:p14="http://schemas.microsoft.com/office/powerpoint/2010/main" val="391774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 Acceptance criteria</a:t>
            </a:r>
            <a:br>
              <a:rPr lang="en-US" dirty="0"/>
            </a:br>
            <a:r>
              <a:rPr lang="en-US" dirty="0"/>
              <a:t>Prioritized Product Backlog</a:t>
            </a:r>
          </a:p>
        </p:txBody>
      </p:sp>
      <p:sp>
        <p:nvSpPr>
          <p:cNvPr id="3" name="Marcador de contenido 2"/>
          <p:cNvSpPr>
            <a:spLocks noGrp="1"/>
          </p:cNvSpPr>
          <p:nvPr>
            <p:ph idx="1"/>
          </p:nvPr>
        </p:nvSpPr>
        <p:spPr/>
        <p:txBody>
          <a:bodyPr>
            <a:normAutofit lnSpcReduction="10000"/>
          </a:bodyPr>
          <a:lstStyle/>
          <a:p>
            <a:r>
              <a:rPr lang="en-US" dirty="0" err="1"/>
              <a:t>Documento</a:t>
            </a:r>
            <a:r>
              <a:rPr lang="en-US" dirty="0"/>
              <a:t> que requisites </a:t>
            </a:r>
            <a:r>
              <a:rPr lang="en-US" dirty="0" err="1"/>
              <a:t>individuales</a:t>
            </a:r>
            <a:r>
              <a:rPr lang="en-US" dirty="0"/>
              <a:t> que define el </a:t>
            </a:r>
            <a:r>
              <a:rPr lang="en-US" dirty="0" err="1"/>
              <a:t>alcance</a:t>
            </a:r>
            <a:r>
              <a:rPr lang="en-US" dirty="0"/>
              <a:t> (scope) del Proyecto, </a:t>
            </a:r>
            <a:r>
              <a:rPr lang="en-US" dirty="0" err="1"/>
              <a:t>proporcionando</a:t>
            </a:r>
            <a:r>
              <a:rPr lang="en-US" dirty="0"/>
              <a:t> </a:t>
            </a:r>
            <a:r>
              <a:rPr lang="en-US" dirty="0" err="1"/>
              <a:t>una</a:t>
            </a:r>
            <a:r>
              <a:rPr lang="en-US" dirty="0"/>
              <a:t> </a:t>
            </a:r>
            <a:r>
              <a:rPr lang="en-US" dirty="0" err="1"/>
              <a:t>lista</a:t>
            </a:r>
            <a:r>
              <a:rPr lang="en-US" dirty="0"/>
              <a:t> de </a:t>
            </a:r>
            <a:r>
              <a:rPr lang="en-US" dirty="0" err="1"/>
              <a:t>prioridades</a:t>
            </a:r>
            <a:r>
              <a:rPr lang="en-US" dirty="0"/>
              <a:t> de las </a:t>
            </a:r>
            <a:r>
              <a:rPr lang="en-US" dirty="0" err="1"/>
              <a:t>caracteristicas</a:t>
            </a:r>
            <a:r>
              <a:rPr lang="en-US" dirty="0"/>
              <a:t> del product o </a:t>
            </a:r>
            <a:r>
              <a:rPr lang="en-US" dirty="0" err="1"/>
              <a:t>servicio</a:t>
            </a:r>
            <a:r>
              <a:rPr lang="en-US" dirty="0"/>
              <a:t> a </a:t>
            </a:r>
            <a:r>
              <a:rPr lang="en-US" dirty="0" err="1"/>
              <a:t>ser</a:t>
            </a:r>
            <a:r>
              <a:rPr lang="en-US" dirty="0"/>
              <a:t> </a:t>
            </a:r>
            <a:r>
              <a:rPr lang="en-US" dirty="0" err="1"/>
              <a:t>entregado</a:t>
            </a:r>
            <a:r>
              <a:rPr lang="en-US" dirty="0"/>
              <a:t>.</a:t>
            </a:r>
          </a:p>
          <a:p>
            <a:r>
              <a:rPr lang="en-US" dirty="0"/>
              <a:t>Las </a:t>
            </a:r>
            <a:r>
              <a:rPr lang="en-US" dirty="0" err="1"/>
              <a:t>caracteristicas</a:t>
            </a:r>
            <a:r>
              <a:rPr lang="en-US" dirty="0"/>
              <a:t> </a:t>
            </a:r>
            <a:r>
              <a:rPr lang="en-US" dirty="0" err="1"/>
              <a:t>necesarias</a:t>
            </a:r>
            <a:r>
              <a:rPr lang="en-US" dirty="0"/>
              <a:t> se </a:t>
            </a:r>
            <a:r>
              <a:rPr lang="en-US" dirty="0" err="1"/>
              <a:t>describen</a:t>
            </a:r>
            <a:r>
              <a:rPr lang="en-US" dirty="0"/>
              <a:t> </a:t>
            </a:r>
            <a:r>
              <a:rPr lang="en-US" dirty="0" err="1"/>
              <a:t>en</a:t>
            </a:r>
            <a:r>
              <a:rPr lang="en-US" dirty="0"/>
              <a:t> forma de User Stories (requisites </a:t>
            </a:r>
            <a:r>
              <a:rPr lang="en-US" dirty="0" err="1"/>
              <a:t>especificos</a:t>
            </a:r>
            <a:r>
              <a:rPr lang="en-US" dirty="0"/>
              <a:t> </a:t>
            </a:r>
            <a:r>
              <a:rPr lang="en-US" dirty="0" err="1"/>
              <a:t>señalados</a:t>
            </a:r>
            <a:r>
              <a:rPr lang="en-US" dirty="0"/>
              <a:t> </a:t>
            </a:r>
            <a:r>
              <a:rPr lang="en-US" dirty="0" err="1"/>
              <a:t>por</a:t>
            </a:r>
            <a:r>
              <a:rPr lang="en-US" dirty="0"/>
              <a:t> </a:t>
            </a:r>
            <a:r>
              <a:rPr lang="en-US" dirty="0" err="1"/>
              <a:t>varios</a:t>
            </a:r>
            <a:r>
              <a:rPr lang="en-US" dirty="0"/>
              <a:t> </a:t>
            </a:r>
            <a:r>
              <a:rPr lang="en-US" dirty="0" err="1"/>
              <a:t>socios</a:t>
            </a:r>
            <a:r>
              <a:rPr lang="en-US" dirty="0"/>
              <a:t> q se </a:t>
            </a:r>
            <a:r>
              <a:rPr lang="en-US" dirty="0" err="1"/>
              <a:t>relacionan</a:t>
            </a:r>
            <a:r>
              <a:rPr lang="en-US" dirty="0"/>
              <a:t> con el </a:t>
            </a:r>
            <a:r>
              <a:rPr lang="en-US" dirty="0" err="1"/>
              <a:t>producto</a:t>
            </a:r>
            <a:r>
              <a:rPr lang="en-US" dirty="0"/>
              <a:t>). </a:t>
            </a:r>
          </a:p>
          <a:p>
            <a:r>
              <a:rPr lang="en-US" dirty="0" err="1"/>
              <a:t>Cada</a:t>
            </a:r>
            <a:r>
              <a:rPr lang="en-US" dirty="0"/>
              <a:t> User Story </a:t>
            </a:r>
            <a:r>
              <a:rPr lang="en-US" dirty="0" err="1"/>
              <a:t>esta</a:t>
            </a:r>
            <a:r>
              <a:rPr lang="en-US" dirty="0"/>
              <a:t> </a:t>
            </a:r>
            <a:r>
              <a:rPr lang="en-US" dirty="0" err="1"/>
              <a:t>asociado</a:t>
            </a:r>
            <a:r>
              <a:rPr lang="en-US" dirty="0"/>
              <a:t> con </a:t>
            </a:r>
            <a:r>
              <a:rPr lang="en-US" dirty="0" err="1"/>
              <a:t>los</a:t>
            </a:r>
            <a:r>
              <a:rPr lang="en-US" dirty="0"/>
              <a:t> User Story Acceptance Criteria, que son </a:t>
            </a:r>
            <a:r>
              <a:rPr lang="en-US" dirty="0" err="1"/>
              <a:t>los</a:t>
            </a:r>
            <a:r>
              <a:rPr lang="en-US" dirty="0"/>
              <a:t> </a:t>
            </a:r>
            <a:r>
              <a:rPr lang="en-US" dirty="0" err="1"/>
              <a:t>objetivos</a:t>
            </a:r>
            <a:r>
              <a:rPr lang="en-US" dirty="0"/>
              <a:t> </a:t>
            </a:r>
            <a:r>
              <a:rPr lang="en-US" dirty="0" err="1"/>
              <a:t>por</a:t>
            </a:r>
            <a:r>
              <a:rPr lang="en-US" dirty="0"/>
              <a:t> </a:t>
            </a:r>
            <a:r>
              <a:rPr lang="en-US" dirty="0" err="1"/>
              <a:t>los</a:t>
            </a:r>
            <a:r>
              <a:rPr lang="en-US" dirty="0"/>
              <a:t> </a:t>
            </a:r>
            <a:r>
              <a:rPr lang="en-US" dirty="0" err="1"/>
              <a:t>cuales</a:t>
            </a:r>
            <a:r>
              <a:rPr lang="en-US" dirty="0"/>
              <a:t> se </a:t>
            </a:r>
            <a:r>
              <a:rPr lang="en-US" dirty="0" err="1"/>
              <a:t>juzga</a:t>
            </a:r>
            <a:r>
              <a:rPr lang="en-US" dirty="0"/>
              <a:t>  la </a:t>
            </a:r>
            <a:r>
              <a:rPr lang="en-US" dirty="0" err="1"/>
              <a:t>funcionalidad</a:t>
            </a:r>
            <a:r>
              <a:rPr lang="en-US" dirty="0"/>
              <a:t> de un User Story.</a:t>
            </a:r>
          </a:p>
          <a:p>
            <a:r>
              <a:rPr lang="en-US" dirty="0"/>
              <a:t>Los Acceptance Criteria son </a:t>
            </a:r>
            <a:r>
              <a:rPr lang="en-US" dirty="0" err="1"/>
              <a:t>desarrollados</a:t>
            </a:r>
            <a:r>
              <a:rPr lang="en-US" dirty="0"/>
              <a:t> </a:t>
            </a:r>
            <a:r>
              <a:rPr lang="en-US" dirty="0" err="1"/>
              <a:t>por</a:t>
            </a:r>
            <a:r>
              <a:rPr lang="en-US" dirty="0"/>
              <a:t> el Product Owner, de </a:t>
            </a:r>
            <a:r>
              <a:rPr lang="en-US" dirty="0" err="1"/>
              <a:t>acuerdo</a:t>
            </a:r>
            <a:r>
              <a:rPr lang="en-US" dirty="0"/>
              <a:t> a </a:t>
            </a:r>
            <a:r>
              <a:rPr lang="en-US" dirty="0" err="1"/>
              <a:t>su</a:t>
            </a:r>
            <a:r>
              <a:rPr lang="en-US" dirty="0"/>
              <a:t> </a:t>
            </a:r>
            <a:r>
              <a:rPr lang="en-US" dirty="0" err="1"/>
              <a:t>conocimiento</a:t>
            </a:r>
            <a:r>
              <a:rPr lang="en-US" dirty="0"/>
              <a:t> expert del </a:t>
            </a:r>
            <a:r>
              <a:rPr lang="en-US" dirty="0" err="1"/>
              <a:t>requisito</a:t>
            </a:r>
            <a:r>
              <a:rPr lang="en-US" dirty="0"/>
              <a:t> de customer.</a:t>
            </a:r>
          </a:p>
          <a:p>
            <a:endParaRPr lang="en-US" dirty="0"/>
          </a:p>
          <a:p>
            <a:endParaRPr lang="en-US" dirty="0"/>
          </a:p>
        </p:txBody>
      </p:sp>
    </p:spTree>
    <p:extLst>
      <p:ext uri="{BB962C8B-B14F-4D97-AF65-F5344CB8AC3E}">
        <p14:creationId xmlns:p14="http://schemas.microsoft.com/office/powerpoint/2010/main" val="2469234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9.2.2.2 </a:t>
            </a:r>
            <a:r>
              <a:rPr lang="es-CO" dirty="0" err="1" smtClean="0"/>
              <a:t>Planning</a:t>
            </a:r>
            <a:r>
              <a:rPr lang="es-CO" dirty="0" smtClean="0"/>
              <a:t> </a:t>
            </a:r>
            <a:r>
              <a:rPr lang="es-CO" dirty="0" err="1" smtClean="0"/>
              <a:t>poker</a:t>
            </a:r>
            <a:endParaRPr lang="fr-FR" dirty="0"/>
          </a:p>
        </p:txBody>
      </p:sp>
      <p:sp>
        <p:nvSpPr>
          <p:cNvPr id="3" name="Content Placeholder 2"/>
          <p:cNvSpPr>
            <a:spLocks noGrp="1"/>
          </p:cNvSpPr>
          <p:nvPr>
            <p:ph idx="1"/>
          </p:nvPr>
        </p:nvSpPr>
        <p:spPr/>
        <p:txBody>
          <a:bodyPr/>
          <a:lstStyle/>
          <a:p>
            <a:r>
              <a:rPr lang="es-CO" dirty="0" smtClean="0"/>
              <a:t>Utiliza el consenso para estimar los tamaños relativos de las historias de usuario o el esfuerzo requerido.</a:t>
            </a:r>
          </a:p>
          <a:p>
            <a:r>
              <a:rPr lang="es-CO" dirty="0" smtClean="0"/>
              <a:t>Los números de las tarjetas representan la complejidad del problema, en términos de tiempo</a:t>
            </a:r>
            <a:r>
              <a:rPr lang="es-CO" dirty="0"/>
              <a:t> </a:t>
            </a:r>
            <a:r>
              <a:rPr lang="es-CO" dirty="0" smtClean="0"/>
              <a:t>y esfuerzo.</a:t>
            </a:r>
          </a:p>
          <a:p>
            <a:r>
              <a:rPr lang="es-CO" dirty="0" smtClean="0"/>
              <a:t>Facilita el pensamiento independiente por los participantes, evitando así el fenómeno de pensamiento grupal.</a:t>
            </a:r>
            <a:endParaRPr lang="fr-FR" dirty="0"/>
          </a:p>
        </p:txBody>
      </p:sp>
      <p:sp>
        <p:nvSpPr>
          <p:cNvPr id="4" name="TextBox 3"/>
          <p:cNvSpPr txBox="1"/>
          <p:nvPr/>
        </p:nvSpPr>
        <p:spPr>
          <a:xfrm>
            <a:off x="838200" y="5943600"/>
            <a:ext cx="10126717" cy="307777"/>
          </a:xfrm>
          <a:prstGeom prst="rect">
            <a:avLst/>
          </a:prstGeom>
          <a:noFill/>
        </p:spPr>
        <p:txBody>
          <a:bodyPr wrap="square" rtlCol="0">
            <a:spAutoFit/>
          </a:bodyPr>
          <a:lstStyle/>
          <a:p>
            <a:r>
              <a:rPr lang="es-CO" sz="1400" dirty="0" smtClean="0"/>
              <a:t>*consenso: acuerdo o conformidad en algo de todas las personas que pertenecen a una colectividad</a:t>
            </a:r>
            <a:endParaRPr lang="fr-FR"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358" y="4259754"/>
            <a:ext cx="3288918" cy="1548909"/>
          </a:xfrm>
          <a:prstGeom prst="rect">
            <a:avLst/>
          </a:prstGeom>
        </p:spPr>
      </p:pic>
    </p:spTree>
    <p:extLst>
      <p:ext uri="{BB962C8B-B14F-4D97-AF65-F5344CB8AC3E}">
        <p14:creationId xmlns:p14="http://schemas.microsoft.com/office/powerpoint/2010/main" val="2191826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9.2.2.3 Puño de cinco (</a:t>
            </a:r>
            <a:r>
              <a:rPr lang="es-CO" dirty="0" err="1" smtClean="0"/>
              <a:t>Fist</a:t>
            </a:r>
            <a:r>
              <a:rPr lang="es-CO" dirty="0" smtClean="0"/>
              <a:t> of </a:t>
            </a:r>
            <a:r>
              <a:rPr lang="es-CO" dirty="0" err="1" smtClean="0"/>
              <a:t>five</a:t>
            </a:r>
            <a:r>
              <a:rPr lang="es-CO" dirty="0" smtClean="0"/>
              <a:t>)</a:t>
            </a:r>
            <a:endParaRPr lang="fr-FR" dirty="0"/>
          </a:p>
        </p:txBody>
      </p:sp>
      <p:sp>
        <p:nvSpPr>
          <p:cNvPr id="3" name="Content Placeholder 2"/>
          <p:cNvSpPr>
            <a:spLocks noGrp="1"/>
          </p:cNvSpPr>
          <p:nvPr>
            <p:ph idx="1"/>
          </p:nvPr>
        </p:nvSpPr>
        <p:spPr/>
        <p:txBody>
          <a:bodyPr>
            <a:normAutofit fontScale="92500"/>
          </a:bodyPr>
          <a:lstStyle/>
          <a:p>
            <a:r>
              <a:rPr lang="es-CO" dirty="0" smtClean="0"/>
              <a:t>Tras el debate inicial sobre una propuesta o una decisión, se les pide a los miembros del equipo Scrum votar en una escala de 1 a 5 usando sus dedos. </a:t>
            </a:r>
          </a:p>
          <a:p>
            <a:r>
              <a:rPr lang="es-CO" dirty="0" smtClean="0"/>
              <a:t>A cada miembro del grupo se le pide su explicación de su votación, además se da la oportunidad de expresar cualquier </a:t>
            </a:r>
            <a:r>
              <a:rPr lang="es-CO" dirty="0" err="1" smtClean="0"/>
              <a:t>issues</a:t>
            </a:r>
            <a:r>
              <a:rPr lang="es-CO" dirty="0" smtClean="0"/>
              <a:t> o preocupación. </a:t>
            </a:r>
          </a:p>
          <a:p>
            <a:r>
              <a:rPr lang="es-CO" dirty="0" smtClean="0"/>
              <a:t>El número de dedos indica el nivel de acuerdo y el deseo para el debate:</a:t>
            </a:r>
          </a:p>
          <a:p>
            <a:pPr marL="1428750" lvl="2" indent="-514350">
              <a:buFont typeface="+mj-lt"/>
              <a:buAutoNum type="arabicPeriod"/>
            </a:pPr>
            <a:r>
              <a:rPr lang="es-CO" dirty="0" smtClean="0"/>
              <a:t>Un dedo: No estoy de acuerdo con la conclusión del grupo y tienen grandes preocupaciones</a:t>
            </a:r>
          </a:p>
          <a:p>
            <a:pPr marL="1428750" lvl="2" indent="-514350">
              <a:buFont typeface="+mj-lt"/>
              <a:buAutoNum type="arabicPeriod"/>
            </a:pPr>
            <a:r>
              <a:rPr lang="es-CO" dirty="0" smtClean="0"/>
              <a:t>Dos dedos: No estoy de acuerdo con la conclusión del grupo y me gustaría hablar de algunos </a:t>
            </a:r>
            <a:r>
              <a:rPr lang="es-CO" dirty="0" err="1" smtClean="0"/>
              <a:t>issues</a:t>
            </a:r>
            <a:r>
              <a:rPr lang="es-CO" dirty="0" smtClean="0"/>
              <a:t> menores.</a:t>
            </a:r>
          </a:p>
          <a:p>
            <a:pPr marL="1428750" lvl="2" indent="-514350">
              <a:buFont typeface="+mj-lt"/>
              <a:buAutoNum type="arabicPeriod"/>
            </a:pPr>
            <a:r>
              <a:rPr lang="es-CO" dirty="0" smtClean="0"/>
              <a:t>Tres dedos: No estoy seguro y me gustaría asumir la conclusión de consenso del grupo</a:t>
            </a:r>
          </a:p>
          <a:p>
            <a:pPr marL="1428750" lvl="2" indent="-514350">
              <a:buFont typeface="+mj-lt"/>
              <a:buAutoNum type="arabicPeriod"/>
            </a:pPr>
            <a:r>
              <a:rPr lang="es-CO" dirty="0" smtClean="0"/>
              <a:t>Cuatro dedos: Estoy de acuerdo con la conclusión del grupo y me gustaría algunos </a:t>
            </a:r>
            <a:r>
              <a:rPr lang="es-CO" dirty="0" err="1" smtClean="0"/>
              <a:t>issues</a:t>
            </a:r>
            <a:endParaRPr lang="es-CO" dirty="0" smtClean="0"/>
          </a:p>
          <a:p>
            <a:pPr marL="1428750" lvl="2" indent="-514350">
              <a:buFont typeface="+mj-lt"/>
              <a:buAutoNum type="arabicPeriod"/>
            </a:pPr>
            <a:r>
              <a:rPr lang="es-CO" dirty="0" smtClean="0"/>
              <a:t>Cinco dedos: Estoy totalmente de acuerdo.</a:t>
            </a:r>
            <a:endParaRPr lang="fr-FR" dirty="0"/>
          </a:p>
        </p:txBody>
      </p:sp>
    </p:spTree>
    <p:extLst>
      <p:ext uri="{BB962C8B-B14F-4D97-AF65-F5344CB8AC3E}">
        <p14:creationId xmlns:p14="http://schemas.microsoft.com/office/powerpoint/2010/main" val="32286574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9.2.2.4 Puntos por estimación del costo</a:t>
            </a:r>
            <a:endParaRPr lang="fr-FR" dirty="0"/>
          </a:p>
        </p:txBody>
      </p:sp>
      <p:sp>
        <p:nvSpPr>
          <p:cNvPr id="3" name="Content Placeholder 2"/>
          <p:cNvSpPr>
            <a:spLocks noGrp="1"/>
          </p:cNvSpPr>
          <p:nvPr>
            <p:ph idx="1"/>
          </p:nvPr>
        </p:nvSpPr>
        <p:spPr/>
        <p:txBody>
          <a:bodyPr/>
          <a:lstStyle/>
          <a:p>
            <a:r>
              <a:rPr lang="es-CO" dirty="0" smtClean="0"/>
              <a:t>La estimación de costos se puede lograr mediante el uso de unidades relativas (la estimación de esfuerzo) en lugar de unidades absolutas (costos reales incurridos). Con el fin de estimar el costo de implementar una Historia de usuario, el Equipo Scrum puede utilizar </a:t>
            </a:r>
            <a:r>
              <a:rPr lang="es-CO" i="1" dirty="0" smtClean="0"/>
              <a:t>puntos de historia. </a:t>
            </a:r>
          </a:p>
          <a:p>
            <a:r>
              <a:rPr lang="es-CO" dirty="0" smtClean="0"/>
              <a:t>Se identifica una Historia de usuario base del cual todos los miembros del equipo pueden basarse. Una vez la línea base se identifica, todos las estimaciones de costos se deben hacer en comparación con la línea base.</a:t>
            </a:r>
            <a:endParaRPr lang="fr-FR" dirty="0"/>
          </a:p>
        </p:txBody>
      </p:sp>
    </p:spTree>
    <p:extLst>
      <p:ext uri="{BB962C8B-B14F-4D97-AF65-F5344CB8AC3E}">
        <p14:creationId xmlns:p14="http://schemas.microsoft.com/office/powerpoint/2010/main" val="3629889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9.2.2.5 Otras técnicas de </a:t>
            </a:r>
            <a:r>
              <a:rPr lang="es-CO" dirty="0" err="1" smtClean="0"/>
              <a:t>estimacion</a:t>
            </a:r>
            <a:endParaRPr lang="fr-FR" dirty="0"/>
          </a:p>
        </p:txBody>
      </p:sp>
      <p:sp>
        <p:nvSpPr>
          <p:cNvPr id="3" name="Content Placeholder 2"/>
          <p:cNvSpPr>
            <a:spLocks noGrp="1"/>
          </p:cNvSpPr>
          <p:nvPr>
            <p:ph idx="1"/>
          </p:nvPr>
        </p:nvSpPr>
        <p:spPr/>
        <p:txBody>
          <a:bodyPr/>
          <a:lstStyle/>
          <a:p>
            <a:r>
              <a:rPr lang="es-CO" dirty="0" err="1" smtClean="0"/>
              <a:t>Wideband</a:t>
            </a:r>
            <a:r>
              <a:rPr lang="es-CO" dirty="0" smtClean="0"/>
              <a:t> Delphi</a:t>
            </a:r>
          </a:p>
          <a:p>
            <a:r>
              <a:rPr lang="es-CO" dirty="0" err="1" smtClean="0"/>
              <a:t>Relative</a:t>
            </a:r>
            <a:r>
              <a:rPr lang="es-CO" dirty="0" smtClean="0"/>
              <a:t> </a:t>
            </a:r>
            <a:r>
              <a:rPr lang="es-CO" dirty="0" err="1" smtClean="0"/>
              <a:t>Sizing</a:t>
            </a:r>
            <a:r>
              <a:rPr lang="es-CO" dirty="0" smtClean="0"/>
              <a:t> / </a:t>
            </a:r>
            <a:r>
              <a:rPr lang="es-CO" dirty="0" err="1" smtClean="0"/>
              <a:t>Story</a:t>
            </a:r>
            <a:r>
              <a:rPr lang="es-CO" dirty="0" smtClean="0"/>
              <a:t> </a:t>
            </a:r>
            <a:r>
              <a:rPr lang="es-CO" dirty="0" err="1" smtClean="0"/>
              <a:t>points</a:t>
            </a:r>
            <a:endParaRPr lang="es-CO" dirty="0" smtClean="0"/>
          </a:p>
          <a:p>
            <a:r>
              <a:rPr lang="es-CO" dirty="0" err="1" smtClean="0"/>
              <a:t>Affinity</a:t>
            </a:r>
            <a:r>
              <a:rPr lang="es-CO" dirty="0" smtClean="0"/>
              <a:t> </a:t>
            </a:r>
            <a:r>
              <a:rPr lang="es-CO" dirty="0" err="1" smtClean="0"/>
              <a:t>Estimation</a:t>
            </a:r>
            <a:r>
              <a:rPr lang="es-CO" dirty="0" smtClean="0"/>
              <a:t> </a:t>
            </a:r>
          </a:p>
          <a:p>
            <a:pPr marL="0" indent="0">
              <a:buNone/>
            </a:pPr>
            <a:r>
              <a:rPr lang="es-CO" dirty="0" smtClean="0"/>
              <a:t>ordenación por cada miembro del equipo de las historias de usuario de mayor a menor y luego se comparan y se discuten entre todo el equipo.</a:t>
            </a:r>
          </a:p>
          <a:p>
            <a:r>
              <a:rPr lang="es-CO" dirty="0" err="1" smtClean="0"/>
              <a:t>Estimate</a:t>
            </a:r>
            <a:r>
              <a:rPr lang="es-CO" dirty="0" smtClean="0"/>
              <a:t> </a:t>
            </a:r>
            <a:r>
              <a:rPr lang="es-CO" dirty="0" err="1" smtClean="0"/>
              <a:t>Range</a:t>
            </a:r>
            <a:endParaRPr lang="fr-FR" dirty="0"/>
          </a:p>
        </p:txBody>
      </p:sp>
    </p:spTree>
    <p:extLst>
      <p:ext uri="{BB962C8B-B14F-4D97-AF65-F5344CB8AC3E}">
        <p14:creationId xmlns:p14="http://schemas.microsoft.com/office/powerpoint/2010/main" val="16816359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Aprobadas, estimadas y asignadas *</a:t>
            </a:r>
            <a:endParaRPr lang="fr-FR" dirty="0">
              <a:solidFill>
                <a:schemeClr val="accent2">
                  <a:lumMod val="50000"/>
                </a:schemeClr>
              </a:solidFill>
            </a:endParaRPr>
          </a:p>
        </p:txBody>
      </p:sp>
    </p:spTree>
    <p:extLst>
      <p:ext uri="{BB962C8B-B14F-4D97-AF65-F5344CB8AC3E}">
        <p14:creationId xmlns:p14="http://schemas.microsoft.com/office/powerpoint/2010/main" val="9819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chemeClr val="accent2">
                    <a:lumMod val="50000"/>
                  </a:schemeClr>
                </a:solidFill>
              </a:rPr>
              <a:t>9.2.3.1 Historias </a:t>
            </a:r>
            <a:r>
              <a:rPr lang="es-CO" dirty="0">
                <a:solidFill>
                  <a:schemeClr val="accent2">
                    <a:lumMod val="50000"/>
                  </a:schemeClr>
                </a:solidFill>
              </a:rPr>
              <a:t>de usuario Aprobadas, estimadas y </a:t>
            </a:r>
            <a:r>
              <a:rPr lang="es-CO" dirty="0" smtClean="0">
                <a:solidFill>
                  <a:schemeClr val="accent2">
                    <a:lumMod val="50000"/>
                  </a:schemeClr>
                </a:solidFill>
              </a:rPr>
              <a:t>asignadas *</a:t>
            </a:r>
            <a:endParaRPr lang="fr-FR" dirty="0"/>
          </a:p>
        </p:txBody>
      </p:sp>
      <p:sp>
        <p:nvSpPr>
          <p:cNvPr id="3" name="Content Placeholder 2"/>
          <p:cNvSpPr>
            <a:spLocks noGrp="1"/>
          </p:cNvSpPr>
          <p:nvPr>
            <p:ph idx="1"/>
          </p:nvPr>
        </p:nvSpPr>
        <p:spPr/>
        <p:txBody>
          <a:bodyPr>
            <a:normAutofit fontScale="92500" lnSpcReduction="10000"/>
          </a:bodyPr>
          <a:lstStyle/>
          <a:p>
            <a:r>
              <a:rPr lang="es-CO" dirty="0" smtClean="0"/>
              <a:t>Las HU que son aportes a este proceso tienen estimaciones de alto nivel de los procesos </a:t>
            </a:r>
            <a:r>
              <a:rPr lang="es-CO" b="1" i="1" dirty="0" smtClean="0"/>
              <a:t>Creación de la lista priorizada de pendientes </a:t>
            </a:r>
            <a:r>
              <a:rPr lang="es-CO" dirty="0" smtClean="0"/>
              <a:t>y </a:t>
            </a:r>
            <a:r>
              <a:rPr lang="es-CO" b="1" i="1" dirty="0" smtClean="0"/>
              <a:t>Elaborar historias de usuario</a:t>
            </a:r>
            <a:r>
              <a:rPr lang="es-CO" i="1" dirty="0" smtClean="0"/>
              <a:t>. </a:t>
            </a:r>
            <a:r>
              <a:rPr lang="es-CO" dirty="0" smtClean="0"/>
              <a:t>Estas estimaciones son usadas por el PO para aprobar HU para el Sprint.</a:t>
            </a:r>
          </a:p>
          <a:p>
            <a:r>
              <a:rPr lang="es-CO" dirty="0" smtClean="0"/>
              <a:t>Es responsabilidad del PO asegurar que aprobaron HU que entregan valor y satisfacen las necesidades y requerimientos de los proyectos de los socios.</a:t>
            </a:r>
          </a:p>
          <a:p>
            <a:pPr marL="971550" lvl="1" indent="-514350">
              <a:buFont typeface="+mj-lt"/>
              <a:buAutoNum type="arabicPeriod"/>
            </a:pPr>
            <a:r>
              <a:rPr lang="es-CO" dirty="0" smtClean="0"/>
              <a:t>Historias de usuario aprobadas</a:t>
            </a:r>
          </a:p>
          <a:p>
            <a:pPr marL="971550" lvl="1" indent="-514350">
              <a:buFont typeface="+mj-lt"/>
              <a:buAutoNum type="arabicPeriod"/>
            </a:pPr>
            <a:r>
              <a:rPr lang="es-CO" dirty="0" smtClean="0"/>
              <a:t>Se estiman por el equipo utilizando las técnicas de estimación</a:t>
            </a:r>
          </a:p>
          <a:p>
            <a:pPr marL="971550" lvl="1" indent="-514350">
              <a:buFont typeface="+mj-lt"/>
              <a:buAutoNum type="arabicPeriod"/>
            </a:pPr>
            <a:r>
              <a:rPr lang="es-CO" dirty="0" smtClean="0"/>
              <a:t>El equipo se compromete en un subconjunto de HU aprobadas y estimadas que creen que pueden completar en el próximo Sprint.</a:t>
            </a:r>
            <a:endParaRPr lang="fr-FR" dirty="0" smtClean="0"/>
          </a:p>
          <a:p>
            <a:pPr marL="0" indent="0">
              <a:buNone/>
            </a:pPr>
            <a:r>
              <a:rPr lang="es-CO" b="1" dirty="0" smtClean="0"/>
              <a:t>Aunque el PO aprueba las HU para un Sprint, la decisión final sobre que HU específicos deben ser elegidos para un Sprint recae en el Equipo Scrum</a:t>
            </a:r>
          </a:p>
        </p:txBody>
      </p:sp>
    </p:spTree>
    <p:extLst>
      <p:ext uri="{BB962C8B-B14F-4D97-AF65-F5344CB8AC3E}">
        <p14:creationId xmlns:p14="http://schemas.microsoft.com/office/powerpoint/2010/main" val="6313497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 Elaboración de tareas</a:t>
            </a:r>
            <a:endParaRPr lang="fr-FR" dirty="0"/>
          </a:p>
        </p:txBody>
      </p:sp>
      <p:pic>
        <p:nvPicPr>
          <p:cNvPr id="6" name="Content Placeholder 5"/>
          <p:cNvPicPr>
            <a:picLocks noGrp="1" noChangeAspect="1"/>
          </p:cNvPicPr>
          <p:nvPr>
            <p:ph idx="1"/>
          </p:nvPr>
        </p:nvPicPr>
        <p:blipFill>
          <a:blip r:embed="rId2"/>
          <a:stretch>
            <a:fillRect/>
          </a:stretch>
        </p:blipFill>
        <p:spPr>
          <a:xfrm>
            <a:off x="838200" y="1901794"/>
            <a:ext cx="10515600" cy="4199000"/>
          </a:xfrm>
          <a:prstGeom prst="rect">
            <a:avLst/>
          </a:prstGeom>
        </p:spPr>
      </p:pic>
    </p:spTree>
    <p:extLst>
      <p:ext uri="{BB962C8B-B14F-4D97-AF65-F5344CB8AC3E}">
        <p14:creationId xmlns:p14="http://schemas.microsoft.com/office/powerpoint/2010/main" val="40145461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aprobadas, estimadas y asignadas *</a:t>
            </a:r>
          </a:p>
          <a:p>
            <a:endParaRPr lang="fr-FR" dirty="0"/>
          </a:p>
        </p:txBody>
      </p:sp>
    </p:spTree>
    <p:extLst>
      <p:ext uri="{BB962C8B-B14F-4D97-AF65-F5344CB8AC3E}">
        <p14:creationId xmlns:p14="http://schemas.microsoft.com/office/powerpoint/2010/main" val="41475412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 tareas *</a:t>
            </a:r>
          </a:p>
          <a:p>
            <a:r>
              <a:rPr lang="es-CO" dirty="0" smtClean="0"/>
              <a:t>Tarjetas de vocabulario</a:t>
            </a:r>
          </a:p>
          <a:p>
            <a:r>
              <a:rPr lang="es-CO" dirty="0" smtClean="0"/>
              <a:t>Segmentación</a:t>
            </a:r>
          </a:p>
          <a:p>
            <a:r>
              <a:rPr lang="es-CO" dirty="0" smtClean="0"/>
              <a:t>Determinación de dependencias</a:t>
            </a:r>
            <a:endParaRPr lang="fr-FR" dirty="0"/>
          </a:p>
        </p:txBody>
      </p:sp>
    </p:spTree>
    <p:extLst>
      <p:ext uri="{BB962C8B-B14F-4D97-AF65-F5344CB8AC3E}">
        <p14:creationId xmlns:p14="http://schemas.microsoft.com/office/powerpoint/2010/main" val="2122138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9.3.2.1 Reunión de planificación de tareas *</a:t>
            </a:r>
            <a:endParaRPr lang="fr-FR" dirty="0"/>
          </a:p>
        </p:txBody>
      </p:sp>
      <p:sp>
        <p:nvSpPr>
          <p:cNvPr id="3" name="Content Placeholder 2"/>
          <p:cNvSpPr>
            <a:spLocks noGrp="1"/>
          </p:cNvSpPr>
          <p:nvPr>
            <p:ph idx="1"/>
          </p:nvPr>
        </p:nvSpPr>
        <p:spPr/>
        <p:txBody>
          <a:bodyPr/>
          <a:lstStyle/>
          <a:p>
            <a:r>
              <a:rPr lang="es-CO" dirty="0" smtClean="0"/>
              <a:t>El equipo Scrum se reúne para planificar el trabajo que se hará en el Sprint. </a:t>
            </a:r>
          </a:p>
          <a:p>
            <a:r>
              <a:rPr lang="es-CO" dirty="0" smtClean="0"/>
              <a:t>El </a:t>
            </a:r>
            <a:r>
              <a:rPr lang="es-CO" dirty="0" err="1" smtClean="0"/>
              <a:t>Product</a:t>
            </a:r>
            <a:r>
              <a:rPr lang="es-CO" dirty="0" smtClean="0"/>
              <a:t> </a:t>
            </a:r>
            <a:r>
              <a:rPr lang="es-CO" dirty="0" err="1" smtClean="0"/>
              <a:t>Owner</a:t>
            </a:r>
            <a:r>
              <a:rPr lang="es-CO" dirty="0" smtClean="0"/>
              <a:t> esta presente en esta reunión en caso de que se requiera aclaración en relación a las Historias de usuario.</a:t>
            </a:r>
          </a:p>
          <a:p>
            <a:r>
              <a:rPr lang="es-CO" dirty="0" smtClean="0"/>
              <a:t>Para que el equipo se concentre en el tema, esta reunión es time-</a:t>
            </a:r>
            <a:r>
              <a:rPr lang="es-CO" dirty="0" err="1" smtClean="0"/>
              <a:t>boxed</a:t>
            </a:r>
            <a:r>
              <a:rPr lang="es-CO" dirty="0" smtClean="0"/>
              <a:t>, con la longitud estándar de 2 horas por semana.</a:t>
            </a:r>
            <a:endParaRPr lang="fr-FR" dirty="0"/>
          </a:p>
        </p:txBody>
      </p:sp>
    </p:spTree>
    <p:extLst>
      <p:ext uri="{BB962C8B-B14F-4D97-AF65-F5344CB8AC3E}">
        <p14:creationId xmlns:p14="http://schemas.microsoft.com/office/powerpoint/2010/main" val="3572878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Los User Stories </a:t>
            </a:r>
            <a:r>
              <a:rPr lang="en-US" dirty="0" err="1"/>
              <a:t>correspondientes</a:t>
            </a:r>
            <a:r>
              <a:rPr lang="en-US" dirty="0"/>
              <a:t> </a:t>
            </a:r>
            <a:r>
              <a:rPr lang="en-US" dirty="0" err="1"/>
              <a:t>como</a:t>
            </a:r>
            <a:r>
              <a:rPr lang="en-US" dirty="0"/>
              <a:t> Rejected Deliverables se </a:t>
            </a:r>
            <a:r>
              <a:rPr lang="en-US" dirty="0" err="1"/>
              <a:t>añaden</a:t>
            </a:r>
            <a:r>
              <a:rPr lang="en-US" dirty="0"/>
              <a:t> de Nuevo al Prioritized Product Backlog </a:t>
            </a:r>
            <a:r>
              <a:rPr lang="en-US" dirty="0" err="1"/>
              <a:t>durante</a:t>
            </a:r>
            <a:r>
              <a:rPr lang="en-US" dirty="0"/>
              <a:t> el </a:t>
            </a:r>
            <a:r>
              <a:rPr lang="en-US" dirty="0" err="1"/>
              <a:t>proceso</a:t>
            </a:r>
            <a:r>
              <a:rPr lang="en-US" dirty="0"/>
              <a:t> de </a:t>
            </a:r>
            <a:r>
              <a:rPr lang="en-US" dirty="0" err="1"/>
              <a:t>Mantenimiento</a:t>
            </a:r>
            <a:r>
              <a:rPr lang="en-US" dirty="0"/>
              <a:t> de la </a:t>
            </a:r>
            <a:r>
              <a:rPr lang="en-US" dirty="0" err="1"/>
              <a:t>lista</a:t>
            </a:r>
            <a:r>
              <a:rPr lang="en-US" dirty="0"/>
              <a:t> </a:t>
            </a:r>
            <a:r>
              <a:rPr lang="en-US" dirty="0" err="1"/>
              <a:t>priorizada</a:t>
            </a:r>
            <a:r>
              <a:rPr lang="en-US" dirty="0"/>
              <a:t> de </a:t>
            </a:r>
            <a:r>
              <a:rPr lang="en-US" dirty="0" err="1"/>
              <a:t>pendientes</a:t>
            </a:r>
            <a:r>
              <a:rPr lang="en-US" dirty="0"/>
              <a:t> del product que se </a:t>
            </a:r>
            <a:r>
              <a:rPr lang="en-US" dirty="0" err="1"/>
              <a:t>completara</a:t>
            </a:r>
            <a:r>
              <a:rPr lang="en-US" dirty="0"/>
              <a:t> </a:t>
            </a:r>
            <a:r>
              <a:rPr lang="en-US" dirty="0" err="1"/>
              <a:t>en</a:t>
            </a:r>
            <a:r>
              <a:rPr lang="en-US" dirty="0"/>
              <a:t> </a:t>
            </a:r>
            <a:r>
              <a:rPr lang="en-US" dirty="0" err="1"/>
              <a:t>los</a:t>
            </a:r>
            <a:r>
              <a:rPr lang="en-US" dirty="0"/>
              <a:t> </a:t>
            </a:r>
            <a:r>
              <a:rPr lang="en-US" dirty="0" err="1"/>
              <a:t>siguientes</a:t>
            </a:r>
            <a:r>
              <a:rPr lang="en-US" dirty="0"/>
              <a:t> Sprints.</a:t>
            </a:r>
          </a:p>
        </p:txBody>
      </p:sp>
    </p:spTree>
    <p:extLst>
      <p:ext uri="{BB962C8B-B14F-4D97-AF65-F5344CB8AC3E}">
        <p14:creationId xmlns:p14="http://schemas.microsoft.com/office/powerpoint/2010/main" val="39858162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Agenda reunión de planificación de tareas</a:t>
            </a:r>
            <a:endParaRPr lang="fr-FR" dirty="0"/>
          </a:p>
        </p:txBody>
      </p:sp>
      <p:sp>
        <p:nvSpPr>
          <p:cNvPr id="5" name="Text Placeholder 4"/>
          <p:cNvSpPr>
            <a:spLocks noGrp="1"/>
          </p:cNvSpPr>
          <p:nvPr>
            <p:ph type="body" idx="1"/>
          </p:nvPr>
        </p:nvSpPr>
        <p:spPr/>
        <p:txBody>
          <a:bodyPr/>
          <a:lstStyle/>
          <a:p>
            <a:r>
              <a:rPr lang="es-CO" dirty="0" smtClean="0"/>
              <a:t>1ra parte</a:t>
            </a:r>
            <a:endParaRPr lang="fr-FR" dirty="0"/>
          </a:p>
        </p:txBody>
      </p:sp>
      <p:sp>
        <p:nvSpPr>
          <p:cNvPr id="6" name="Content Placeholder 5"/>
          <p:cNvSpPr>
            <a:spLocks noGrp="1"/>
          </p:cNvSpPr>
          <p:nvPr>
            <p:ph sz="half" idx="2"/>
          </p:nvPr>
        </p:nvSpPr>
        <p:spPr/>
        <p:txBody>
          <a:bodyPr/>
          <a:lstStyle/>
          <a:p>
            <a:r>
              <a:rPr lang="es-CO" dirty="0" smtClean="0"/>
              <a:t>El </a:t>
            </a:r>
            <a:r>
              <a:rPr lang="es-CO" i="1" dirty="0" err="1" smtClean="0"/>
              <a:t>Product</a:t>
            </a:r>
            <a:r>
              <a:rPr lang="es-CO" i="1" dirty="0" smtClean="0"/>
              <a:t> </a:t>
            </a:r>
            <a:r>
              <a:rPr lang="es-CO" i="1" dirty="0" err="1" smtClean="0"/>
              <a:t>Owner</a:t>
            </a:r>
            <a:r>
              <a:rPr lang="es-CO" i="1" dirty="0" smtClean="0"/>
              <a:t> </a:t>
            </a:r>
            <a:r>
              <a:rPr lang="es-CO" dirty="0" smtClean="0"/>
              <a:t>sugiere las Historias de usuario que deben ser parte del Sprint.</a:t>
            </a:r>
          </a:p>
          <a:p>
            <a:r>
              <a:rPr lang="es-CO" dirty="0" smtClean="0"/>
              <a:t>El equipo determina cuantas HU se pueden realizar en el Sprint</a:t>
            </a:r>
          </a:p>
          <a:p>
            <a:r>
              <a:rPr lang="es-CO" dirty="0" smtClean="0"/>
              <a:t>Se logra un consenso sobre que HU se incluirán en el Sprint</a:t>
            </a:r>
            <a:endParaRPr lang="fr-FR" dirty="0"/>
          </a:p>
        </p:txBody>
      </p:sp>
      <p:sp>
        <p:nvSpPr>
          <p:cNvPr id="7" name="Text Placeholder 6"/>
          <p:cNvSpPr>
            <a:spLocks noGrp="1"/>
          </p:cNvSpPr>
          <p:nvPr>
            <p:ph type="body" sz="quarter" idx="3"/>
          </p:nvPr>
        </p:nvSpPr>
        <p:spPr/>
        <p:txBody>
          <a:bodyPr/>
          <a:lstStyle/>
          <a:p>
            <a:r>
              <a:rPr lang="es-CO" dirty="0" smtClean="0"/>
              <a:t>2da parte</a:t>
            </a:r>
            <a:endParaRPr lang="fr-FR" dirty="0"/>
          </a:p>
        </p:txBody>
      </p:sp>
      <p:sp>
        <p:nvSpPr>
          <p:cNvPr id="8" name="Content Placeholder 7"/>
          <p:cNvSpPr>
            <a:spLocks noGrp="1"/>
          </p:cNvSpPr>
          <p:nvPr>
            <p:ph sz="quarter" idx="4"/>
          </p:nvPr>
        </p:nvSpPr>
        <p:spPr/>
        <p:txBody>
          <a:bodyPr/>
          <a:lstStyle/>
          <a:p>
            <a:r>
              <a:rPr lang="es-CO" dirty="0" smtClean="0"/>
              <a:t>El equipo Scrum determina como convertir las HU seleccionados en un Producto incremental al dividirlos en tareas.</a:t>
            </a:r>
          </a:p>
          <a:p>
            <a:r>
              <a:rPr lang="es-CO" dirty="0" smtClean="0"/>
              <a:t>El equipo Scrum se compromete a las entregas (</a:t>
            </a:r>
            <a:r>
              <a:rPr lang="es-CO" i="1" dirty="0" err="1" smtClean="0"/>
              <a:t>deliverables</a:t>
            </a:r>
            <a:r>
              <a:rPr lang="es-CO" dirty="0" smtClean="0"/>
              <a:t>) del Sprint.</a:t>
            </a:r>
            <a:endParaRPr lang="fr-FR" dirty="0"/>
          </a:p>
        </p:txBody>
      </p:sp>
    </p:spTree>
    <p:extLst>
      <p:ext uri="{BB962C8B-B14F-4D97-AF65-F5344CB8AC3E}">
        <p14:creationId xmlns:p14="http://schemas.microsoft.com/office/powerpoint/2010/main" val="9198282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9.3.2.2 Tarjetas de vocabulario (</a:t>
            </a:r>
            <a:r>
              <a:rPr lang="es-CO" dirty="0" err="1" smtClean="0"/>
              <a:t>Index</a:t>
            </a:r>
            <a:r>
              <a:rPr lang="es-CO" dirty="0" smtClean="0"/>
              <a:t> </a:t>
            </a:r>
            <a:r>
              <a:rPr lang="es-CO" dirty="0" err="1" smtClean="0"/>
              <a:t>cards</a:t>
            </a:r>
            <a:r>
              <a:rPr lang="es-CO" dirty="0" smtClean="0"/>
              <a:t>)</a:t>
            </a:r>
            <a:endParaRPr lang="fr-FR" dirty="0"/>
          </a:p>
        </p:txBody>
      </p:sp>
      <p:sp>
        <p:nvSpPr>
          <p:cNvPr id="8" name="Content Placeholder 7"/>
          <p:cNvSpPr>
            <a:spLocks noGrp="1"/>
          </p:cNvSpPr>
          <p:nvPr>
            <p:ph idx="1"/>
          </p:nvPr>
        </p:nvSpPr>
        <p:spPr/>
        <p:txBody>
          <a:bodyPr/>
          <a:lstStyle/>
          <a:p>
            <a:r>
              <a:rPr lang="es-CO" dirty="0" smtClean="0"/>
              <a:t>Las Historias de usuario se escriben en pequeñas cartas (</a:t>
            </a:r>
            <a:r>
              <a:rPr lang="es-CO" dirty="0" err="1" smtClean="0"/>
              <a:t>index</a:t>
            </a:r>
            <a:r>
              <a:rPr lang="es-CO" dirty="0" smtClean="0"/>
              <a:t> </a:t>
            </a:r>
            <a:r>
              <a:rPr lang="es-CO" dirty="0" err="1" smtClean="0"/>
              <a:t>cards</a:t>
            </a:r>
            <a:r>
              <a:rPr lang="es-CO" dirty="0" smtClean="0"/>
              <a:t>), solo con detalles esenciales.</a:t>
            </a:r>
          </a:p>
          <a:p>
            <a:r>
              <a:rPr lang="es-CO" dirty="0" smtClean="0"/>
              <a:t>Las </a:t>
            </a:r>
            <a:r>
              <a:rPr lang="es-CO" dirty="0" err="1" smtClean="0"/>
              <a:t>index</a:t>
            </a:r>
            <a:r>
              <a:rPr lang="es-CO" dirty="0" smtClean="0"/>
              <a:t> </a:t>
            </a:r>
            <a:r>
              <a:rPr lang="es-CO" dirty="0" err="1" smtClean="0"/>
              <a:t>cards</a:t>
            </a:r>
            <a:r>
              <a:rPr lang="es-CO" dirty="0" smtClean="0"/>
              <a:t> a menudo descritas como </a:t>
            </a:r>
            <a:r>
              <a:rPr lang="es-CO" dirty="0" err="1" smtClean="0"/>
              <a:t>story</a:t>
            </a:r>
            <a:r>
              <a:rPr lang="es-CO" dirty="0" smtClean="0"/>
              <a:t> </a:t>
            </a:r>
            <a:r>
              <a:rPr lang="es-CO" dirty="0" err="1" smtClean="0"/>
              <a:t>cards</a:t>
            </a:r>
            <a:r>
              <a:rPr lang="es-CO" dirty="0" smtClean="0"/>
              <a:t>, aumentan la visibilidad y la transparencia.</a:t>
            </a:r>
            <a:endParaRPr lang="fr-FR" dirty="0"/>
          </a:p>
        </p:txBody>
      </p:sp>
    </p:spTree>
    <p:extLst>
      <p:ext uri="{BB962C8B-B14F-4D97-AF65-F5344CB8AC3E}">
        <p14:creationId xmlns:p14="http://schemas.microsoft.com/office/powerpoint/2010/main" val="31899403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9.3.2.3 Descomposición (segmentación)</a:t>
            </a:r>
            <a:endParaRPr lang="fr-FR" dirty="0"/>
          </a:p>
        </p:txBody>
      </p:sp>
      <p:sp>
        <p:nvSpPr>
          <p:cNvPr id="3" name="Content Placeholder 2"/>
          <p:cNvSpPr>
            <a:spLocks noGrp="1"/>
          </p:cNvSpPr>
          <p:nvPr>
            <p:ph idx="1"/>
          </p:nvPr>
        </p:nvSpPr>
        <p:spPr/>
        <p:txBody>
          <a:bodyPr/>
          <a:lstStyle/>
          <a:p>
            <a:r>
              <a:rPr lang="es-CO" dirty="0" smtClean="0"/>
              <a:t>Las tareas de alto nivel se dividen en tareas detalladas de bajo nivel.</a:t>
            </a:r>
          </a:p>
          <a:p>
            <a:r>
              <a:rPr lang="es-CO" dirty="0" smtClean="0"/>
              <a:t>El equipo Scrum es el encargado de dividir las tareas.</a:t>
            </a:r>
          </a:p>
          <a:p>
            <a:r>
              <a:rPr lang="es-CO" dirty="0" smtClean="0"/>
              <a:t>La descomposición debe ser suficiente como para crear entregables de las tareas mencionadas en la listas de tareas.</a:t>
            </a:r>
          </a:p>
          <a:p>
            <a:endParaRPr lang="fr-FR" dirty="0"/>
          </a:p>
        </p:txBody>
      </p:sp>
    </p:spTree>
    <p:extLst>
      <p:ext uri="{BB962C8B-B14F-4D97-AF65-F5344CB8AC3E}">
        <p14:creationId xmlns:p14="http://schemas.microsoft.com/office/powerpoint/2010/main" val="36112444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9.3.2.4 Determinación de dependencias</a:t>
            </a:r>
            <a:endParaRPr lang="fr-FR" dirty="0"/>
          </a:p>
        </p:txBody>
      </p:sp>
      <p:sp>
        <p:nvSpPr>
          <p:cNvPr id="3" name="Content Placeholder 2"/>
          <p:cNvSpPr>
            <a:spLocks noGrp="1"/>
          </p:cNvSpPr>
          <p:nvPr>
            <p:ph idx="1"/>
          </p:nvPr>
        </p:nvSpPr>
        <p:spPr/>
        <p:txBody>
          <a:bodyPr/>
          <a:lstStyle/>
          <a:p>
            <a:r>
              <a:rPr lang="es-CO" dirty="0" smtClean="0"/>
              <a:t>Una vez seleccionadas las HU para un determinado Sprint, se consideran las dependencias como </a:t>
            </a:r>
            <a:r>
              <a:rPr lang="es-CO" b="1" i="1" dirty="0" smtClean="0"/>
              <a:t>disponibilidad de personas</a:t>
            </a:r>
            <a:r>
              <a:rPr lang="es-CO" b="1" dirty="0" smtClean="0"/>
              <a:t> </a:t>
            </a:r>
            <a:r>
              <a:rPr lang="es-CO" dirty="0" smtClean="0"/>
              <a:t>y </a:t>
            </a:r>
            <a:r>
              <a:rPr lang="es-CO" b="1" i="1" dirty="0" smtClean="0"/>
              <a:t>dependencias técnicas.</a:t>
            </a:r>
            <a:endParaRPr lang="es-CO" dirty="0" smtClean="0"/>
          </a:p>
          <a:p>
            <a:r>
              <a:rPr lang="es-CO" dirty="0" smtClean="0"/>
              <a:t>Tener las dependencias ayuda a determinar el orden relativo en el que las tareas deben ejecutarse para crear el Sprint </a:t>
            </a:r>
            <a:r>
              <a:rPr lang="es-CO" dirty="0" err="1" smtClean="0"/>
              <a:t>Deliverables</a:t>
            </a:r>
            <a:r>
              <a:rPr lang="es-CO" dirty="0" smtClean="0"/>
              <a:t>.</a:t>
            </a:r>
          </a:p>
          <a:p>
            <a:r>
              <a:rPr lang="es-CO" dirty="0" smtClean="0"/>
              <a:t>Los tipos de dependencias son:</a:t>
            </a:r>
          </a:p>
          <a:p>
            <a:pPr lvl="1"/>
            <a:r>
              <a:rPr lang="es-CO" dirty="0" smtClean="0"/>
              <a:t>Obligatorias y discrecionales</a:t>
            </a:r>
          </a:p>
          <a:p>
            <a:pPr lvl="1"/>
            <a:r>
              <a:rPr lang="es-CO" dirty="0" smtClean="0"/>
              <a:t>Internas y externas</a:t>
            </a:r>
          </a:p>
          <a:p>
            <a:pPr lvl="1"/>
            <a:r>
              <a:rPr lang="es-CO" dirty="0" smtClean="0"/>
              <a:t>Algunas combinación de estas dependencias</a:t>
            </a:r>
          </a:p>
          <a:p>
            <a:pPr lvl="1"/>
            <a:endParaRPr lang="fr-FR" dirty="0"/>
          </a:p>
        </p:txBody>
      </p:sp>
    </p:spTree>
    <p:extLst>
      <p:ext uri="{BB962C8B-B14F-4D97-AF65-F5344CB8AC3E}">
        <p14:creationId xmlns:p14="http://schemas.microsoft.com/office/powerpoint/2010/main" val="20098092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normAutofit fontScale="55000" lnSpcReduction="20000"/>
          </a:bodyPr>
          <a:lstStyle/>
          <a:p>
            <a:r>
              <a:rPr lang="es-CO" dirty="0" smtClean="0"/>
              <a:t>Mandatorio</a:t>
            </a:r>
          </a:p>
          <a:p>
            <a:pPr marL="0" indent="0">
              <a:buNone/>
            </a:pPr>
            <a:r>
              <a:rPr lang="es-CO" dirty="0" smtClean="0"/>
              <a:t>Que son inherente a la naturaleza del trabajo, limitación física, o pueden deberse a las obligaciones contractuales.</a:t>
            </a:r>
          </a:p>
          <a:p>
            <a:pPr marL="0" indent="0">
              <a:buNone/>
            </a:pPr>
            <a:endParaRPr lang="es-CO" dirty="0" smtClean="0"/>
          </a:p>
          <a:p>
            <a:r>
              <a:rPr lang="es-CO" dirty="0" smtClean="0"/>
              <a:t>Discrecional</a:t>
            </a:r>
          </a:p>
          <a:p>
            <a:pPr marL="0" indent="0">
              <a:buNone/>
            </a:pPr>
            <a:r>
              <a:rPr lang="es-CO" dirty="0" smtClean="0"/>
              <a:t>Se colocan en el flujo por decisión propia. Normalmente son determinados por el equipo Scrum, basadas en las experiencias del pasado o las mejores practicas.(son buenas practicas pero no es obligatorio)</a:t>
            </a:r>
          </a:p>
          <a:p>
            <a:pPr marL="0" indent="0">
              <a:buNone/>
            </a:pPr>
            <a:endParaRPr lang="es-CO" dirty="0" smtClean="0"/>
          </a:p>
          <a:p>
            <a:r>
              <a:rPr lang="es-CO" dirty="0" smtClean="0"/>
              <a:t>Externas</a:t>
            </a:r>
          </a:p>
          <a:p>
            <a:pPr marL="0" indent="0">
              <a:buNone/>
            </a:pPr>
            <a:r>
              <a:rPr lang="es-CO" dirty="0" smtClean="0"/>
              <a:t>Tareas, actividades o productos que están fuera del alcance del equipo Scrum, pero son necesarias para completar una tarea. Por ejemplo, si el equipo no es responsable de la adquisición de los materiales necesarios para la construcción de las paredes, los materiales y las tareas relacionadas con su adquisición se consideran externas.</a:t>
            </a:r>
          </a:p>
          <a:p>
            <a:pPr marL="0" indent="0">
              <a:buNone/>
            </a:pPr>
            <a:endParaRPr lang="es-CO" dirty="0"/>
          </a:p>
          <a:p>
            <a:r>
              <a:rPr lang="es-CO" dirty="0" smtClean="0"/>
              <a:t>Internas</a:t>
            </a:r>
          </a:p>
          <a:p>
            <a:pPr marL="0" indent="0">
              <a:buNone/>
            </a:pPr>
            <a:r>
              <a:rPr lang="es-CO" dirty="0" smtClean="0"/>
              <a:t>Tareas, actividades que están bajo el control del Equipo Scrum. Por ejemplo, la instalación de paredes de yeso debe ser antes de pintar la pared. </a:t>
            </a:r>
          </a:p>
          <a:p>
            <a:pPr marL="0" indent="0">
              <a:buNone/>
            </a:pPr>
            <a:endParaRPr lang="fr-FR" dirty="0"/>
          </a:p>
        </p:txBody>
      </p:sp>
    </p:spTree>
    <p:extLst>
      <p:ext uri="{BB962C8B-B14F-4D97-AF65-F5344CB8AC3E}">
        <p14:creationId xmlns:p14="http://schemas.microsoft.com/office/powerpoint/2010/main" val="28716754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a:t>
            </a:r>
          </a:p>
          <a:p>
            <a:r>
              <a:rPr lang="es-CO" dirty="0" smtClean="0"/>
              <a:t>Historias de usuarios aprobadas, estimadas y asignadas actualizadas</a:t>
            </a:r>
          </a:p>
          <a:p>
            <a:r>
              <a:rPr lang="es-CO" dirty="0" smtClean="0"/>
              <a:t>Dependencias</a:t>
            </a:r>
          </a:p>
          <a:p>
            <a:pPr marL="0" indent="0">
              <a:buNone/>
            </a:pPr>
            <a:endParaRPr lang="fr-FR" dirty="0"/>
          </a:p>
        </p:txBody>
      </p:sp>
    </p:spTree>
    <p:extLst>
      <p:ext uri="{BB962C8B-B14F-4D97-AF65-F5344CB8AC3E}">
        <p14:creationId xmlns:p14="http://schemas.microsoft.com/office/powerpoint/2010/main" val="14422700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9.3.3.1 Lista de tareas*</a:t>
            </a:r>
            <a:endParaRPr lang="fr-FR" dirty="0"/>
          </a:p>
        </p:txBody>
      </p:sp>
      <p:sp>
        <p:nvSpPr>
          <p:cNvPr id="3" name="Content Placeholder 2"/>
          <p:cNvSpPr>
            <a:spLocks noGrp="1"/>
          </p:cNvSpPr>
          <p:nvPr>
            <p:ph idx="1"/>
          </p:nvPr>
        </p:nvSpPr>
        <p:spPr/>
        <p:txBody>
          <a:bodyPr/>
          <a:lstStyle/>
          <a:p>
            <a:r>
              <a:rPr lang="es-CO" dirty="0" smtClean="0"/>
              <a:t>Es una lista completa con todas las tareas a la que el Equipo Scrum se ha comprometido para el Sprint actual.</a:t>
            </a:r>
          </a:p>
          <a:p>
            <a:r>
              <a:rPr lang="es-CO" dirty="0" smtClean="0"/>
              <a:t>Contiene descripciones de cada tarea junto con las estimaciones derivadas durante el proceso de elaboración de tareas.</a:t>
            </a:r>
          </a:p>
          <a:p>
            <a:r>
              <a:rPr lang="es-CO" dirty="0" smtClean="0"/>
              <a:t>La lista de tareas debe incluir esfuerzo de prueba y de integración, de manera que se pueda integrar con éxito en las entregas anteriores de </a:t>
            </a:r>
            <a:r>
              <a:rPr lang="es-CO" dirty="0" err="1" smtClean="0"/>
              <a:t>Sprints</a:t>
            </a:r>
            <a:r>
              <a:rPr lang="es-CO" dirty="0" smtClean="0"/>
              <a:t> pasados.</a:t>
            </a:r>
            <a:endParaRPr lang="fr-FR" dirty="0"/>
          </a:p>
        </p:txBody>
      </p:sp>
    </p:spTree>
    <p:extLst>
      <p:ext uri="{BB962C8B-B14F-4D97-AF65-F5344CB8AC3E}">
        <p14:creationId xmlns:p14="http://schemas.microsoft.com/office/powerpoint/2010/main" val="15165609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9.3.3.2 Historias de usuario aprobadas, estimadas y comprometidas actualizadas</a:t>
            </a:r>
            <a:endParaRPr lang="fr-FR" dirty="0"/>
          </a:p>
        </p:txBody>
      </p:sp>
      <p:sp>
        <p:nvSpPr>
          <p:cNvPr id="3" name="Content Placeholder 2"/>
          <p:cNvSpPr>
            <a:spLocks noGrp="1"/>
          </p:cNvSpPr>
          <p:nvPr>
            <p:ph idx="1"/>
          </p:nvPr>
        </p:nvSpPr>
        <p:spPr/>
        <p:txBody>
          <a:bodyPr/>
          <a:lstStyle/>
          <a:p>
            <a:r>
              <a:rPr lang="es-CO" dirty="0" smtClean="0"/>
              <a:t>Las actualizaciones pueden incluir revisiones de las estimaciones de las HU originales.</a:t>
            </a:r>
            <a:endParaRPr lang="fr-FR" dirty="0"/>
          </a:p>
        </p:txBody>
      </p:sp>
    </p:spTree>
    <p:extLst>
      <p:ext uri="{BB962C8B-B14F-4D97-AF65-F5344CB8AC3E}">
        <p14:creationId xmlns:p14="http://schemas.microsoft.com/office/powerpoint/2010/main" val="3964079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9.3.3.3 Dependencias</a:t>
            </a:r>
            <a:endParaRPr lang="fr-FR" dirty="0"/>
          </a:p>
        </p:txBody>
      </p:sp>
      <p:sp>
        <p:nvSpPr>
          <p:cNvPr id="3" name="Content Placeholder 2"/>
          <p:cNvSpPr>
            <a:spLocks noGrp="1"/>
          </p:cNvSpPr>
          <p:nvPr>
            <p:ph idx="1"/>
          </p:nvPr>
        </p:nvSpPr>
        <p:spPr/>
        <p:txBody>
          <a:bodyPr/>
          <a:lstStyle/>
          <a:p>
            <a:r>
              <a:rPr lang="es-CO" dirty="0" smtClean="0"/>
              <a:t>Hay numerosas maneras de identificar, definir y presentar las tareas y sus dependencias. Dos métodos involucran el uso de diagramas de flujo de producto y diagramas de Gantt.</a:t>
            </a:r>
            <a:endParaRPr lang="fr-FR" dirty="0"/>
          </a:p>
        </p:txBody>
      </p:sp>
    </p:spTree>
    <p:extLst>
      <p:ext uri="{BB962C8B-B14F-4D97-AF65-F5344CB8AC3E}">
        <p14:creationId xmlns:p14="http://schemas.microsoft.com/office/powerpoint/2010/main" val="942035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 </a:t>
            </a:r>
            <a:r>
              <a:rPr lang="es-CO" dirty="0"/>
              <a:t>E</a:t>
            </a:r>
            <a:r>
              <a:rPr lang="es-CO" dirty="0" smtClean="0"/>
              <a:t>stimar tareas</a:t>
            </a:r>
            <a:endParaRPr lang="fr-FR" dirty="0"/>
          </a:p>
        </p:txBody>
      </p:sp>
      <p:pic>
        <p:nvPicPr>
          <p:cNvPr id="4" name="Content Placeholder 3"/>
          <p:cNvPicPr>
            <a:picLocks noGrp="1" noChangeAspect="1"/>
          </p:cNvPicPr>
          <p:nvPr>
            <p:ph idx="1"/>
          </p:nvPr>
        </p:nvPicPr>
        <p:blipFill>
          <a:blip r:embed="rId2"/>
          <a:stretch>
            <a:fillRect/>
          </a:stretch>
        </p:blipFill>
        <p:spPr>
          <a:xfrm>
            <a:off x="1565051" y="1825625"/>
            <a:ext cx="9061898" cy="4351338"/>
          </a:xfrm>
          <a:prstGeom prst="rect">
            <a:avLst/>
          </a:prstGeom>
        </p:spPr>
      </p:pic>
    </p:spTree>
    <p:extLst>
      <p:ext uri="{BB962C8B-B14F-4D97-AF65-F5344CB8AC3E}">
        <p14:creationId xmlns:p14="http://schemas.microsoft.com/office/powerpoint/2010/main" val="225404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5.4.1 </a:t>
            </a:r>
            <a:r>
              <a:rPr lang="en-US" dirty="0" err="1"/>
              <a:t>Escribiendo</a:t>
            </a:r>
            <a:r>
              <a:rPr lang="en-US" dirty="0"/>
              <a:t> Acceptance Criteria</a:t>
            </a:r>
          </a:p>
        </p:txBody>
      </p:sp>
      <p:pic>
        <p:nvPicPr>
          <p:cNvPr id="4" name="Marcador de contenido 3"/>
          <p:cNvPicPr>
            <a:picLocks noGrp="1" noChangeAspect="1"/>
          </p:cNvPicPr>
          <p:nvPr>
            <p:ph idx="1"/>
          </p:nvPr>
        </p:nvPicPr>
        <p:blipFill>
          <a:blip r:embed="rId2"/>
          <a:stretch>
            <a:fillRect/>
          </a:stretch>
        </p:blipFill>
        <p:spPr>
          <a:xfrm>
            <a:off x="2324100" y="2372519"/>
            <a:ext cx="7543800" cy="3257550"/>
          </a:xfrm>
          <a:prstGeom prst="rect">
            <a:avLst/>
          </a:prstGeom>
        </p:spPr>
      </p:pic>
    </p:spTree>
    <p:extLst>
      <p:ext uri="{BB962C8B-B14F-4D97-AF65-F5344CB8AC3E}">
        <p14:creationId xmlns:p14="http://schemas.microsoft.com/office/powerpoint/2010/main" val="1759665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Lista de tareas *</a:t>
            </a:r>
          </a:p>
          <a:p>
            <a:r>
              <a:rPr lang="es-CO" dirty="0" smtClean="0"/>
              <a:t>Criterios de aceptación del usuario</a:t>
            </a:r>
          </a:p>
          <a:p>
            <a:r>
              <a:rPr lang="es-CO" dirty="0" smtClean="0"/>
              <a:t>Dependencias </a:t>
            </a:r>
          </a:p>
          <a:p>
            <a:r>
              <a:rPr lang="es-CO" dirty="0" smtClean="0"/>
              <a:t>Riesgos identificados</a:t>
            </a:r>
          </a:p>
          <a:p>
            <a:endParaRPr lang="fr-FR" dirty="0"/>
          </a:p>
        </p:txBody>
      </p:sp>
    </p:spTree>
    <p:extLst>
      <p:ext uri="{BB962C8B-B14F-4D97-AF65-F5344CB8AC3E}">
        <p14:creationId xmlns:p14="http://schemas.microsoft.com/office/powerpoint/2010/main" val="2044632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estimación de trabajo *</a:t>
            </a:r>
          </a:p>
          <a:p>
            <a:r>
              <a:rPr lang="es-CO" dirty="0" smtClean="0">
                <a:solidFill>
                  <a:schemeClr val="accent2">
                    <a:lumMod val="50000"/>
                  </a:schemeClr>
                </a:solidFill>
              </a:rPr>
              <a:t>Criterios de estimación *</a:t>
            </a:r>
          </a:p>
          <a:p>
            <a:r>
              <a:rPr lang="es-CO" dirty="0" err="1" smtClean="0"/>
              <a:t>Planning</a:t>
            </a:r>
            <a:r>
              <a:rPr lang="es-CO" dirty="0" smtClean="0"/>
              <a:t> póker</a:t>
            </a:r>
          </a:p>
          <a:p>
            <a:r>
              <a:rPr lang="es-CO" dirty="0" smtClean="0"/>
              <a:t>Puño de cinco</a:t>
            </a:r>
          </a:p>
          <a:p>
            <a:endParaRPr lang="es-CO" dirty="0" smtClean="0"/>
          </a:p>
          <a:p>
            <a:endParaRPr lang="fr-FR" dirty="0"/>
          </a:p>
        </p:txBody>
      </p:sp>
    </p:spTree>
    <p:extLst>
      <p:ext uri="{BB962C8B-B14F-4D97-AF65-F5344CB8AC3E}">
        <p14:creationId xmlns:p14="http://schemas.microsoft.com/office/powerpoint/2010/main" val="4026530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9.4.2.1 Reuniones de estimación de trabajo *</a:t>
            </a:r>
            <a:endParaRPr lang="fr-FR" dirty="0"/>
          </a:p>
        </p:txBody>
      </p:sp>
      <p:sp>
        <p:nvSpPr>
          <p:cNvPr id="3" name="Content Placeholder 2"/>
          <p:cNvSpPr>
            <a:spLocks noGrp="1"/>
          </p:cNvSpPr>
          <p:nvPr>
            <p:ph idx="1"/>
          </p:nvPr>
        </p:nvSpPr>
        <p:spPr/>
        <p:txBody>
          <a:bodyPr/>
          <a:lstStyle/>
          <a:p>
            <a:r>
              <a:rPr lang="es-CO" dirty="0" smtClean="0"/>
              <a:t>Le permite al equipo estimar el esfuerzo necesario para completar un conjunto de tareas y otros recursos necesarios para llevar a cabo los trabajos dentro de un Sprint determinado.</a:t>
            </a:r>
          </a:p>
          <a:p>
            <a:r>
              <a:rPr lang="es-CO" u="sng" dirty="0" smtClean="0"/>
              <a:t>Se usa la </a:t>
            </a:r>
            <a:r>
              <a:rPr lang="es-CO" i="1" u="sng" dirty="0" smtClean="0"/>
              <a:t>lista de tareas</a:t>
            </a:r>
            <a:r>
              <a:rPr lang="es-CO" dirty="0" smtClean="0"/>
              <a:t> para estimar la duración y el esfuerzo de las HU que se completaran en el Sprint.</a:t>
            </a:r>
            <a:endParaRPr lang="fr-FR" dirty="0"/>
          </a:p>
        </p:txBody>
      </p:sp>
    </p:spTree>
    <p:extLst>
      <p:ext uri="{BB962C8B-B14F-4D97-AF65-F5344CB8AC3E}">
        <p14:creationId xmlns:p14="http://schemas.microsoft.com/office/powerpoint/2010/main" val="40519006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9.4.2.2 Criterio de estimación*</a:t>
            </a:r>
            <a:endParaRPr lang="fr-FR" dirty="0"/>
          </a:p>
        </p:txBody>
      </p:sp>
      <p:sp>
        <p:nvSpPr>
          <p:cNvPr id="3" name="Content Placeholder 2"/>
          <p:cNvSpPr>
            <a:spLocks noGrp="1"/>
          </p:cNvSpPr>
          <p:nvPr>
            <p:ph idx="1"/>
          </p:nvPr>
        </p:nvSpPr>
        <p:spPr/>
        <p:txBody>
          <a:bodyPr/>
          <a:lstStyle/>
          <a:p>
            <a:r>
              <a:rPr lang="es-CO" dirty="0" smtClean="0"/>
              <a:t>El objetivo de usar el criterio de estimación es mantener los tamaños de estimación relativos y minimizar las necesidades de re-estimación.</a:t>
            </a:r>
          </a:p>
          <a:p>
            <a:r>
              <a:rPr lang="es-CO" dirty="0" smtClean="0"/>
              <a:t>Los criterios de estimación se pueden expresar de muchas maneras, dos ejemplos comunes son los </a:t>
            </a:r>
            <a:r>
              <a:rPr lang="es-CO" b="1" i="1" dirty="0" err="1" smtClean="0"/>
              <a:t>Story</a:t>
            </a:r>
            <a:r>
              <a:rPr lang="es-CO" b="1" i="1" dirty="0" smtClean="0"/>
              <a:t> </a:t>
            </a:r>
            <a:r>
              <a:rPr lang="es-CO" b="1" i="1" dirty="0" err="1" smtClean="0"/>
              <a:t>point</a:t>
            </a:r>
            <a:r>
              <a:rPr lang="es-CO" b="1" i="1" dirty="0" smtClean="0"/>
              <a:t> </a:t>
            </a:r>
            <a:r>
              <a:rPr lang="es-CO" dirty="0" smtClean="0"/>
              <a:t>e </a:t>
            </a:r>
            <a:r>
              <a:rPr lang="es-CO" b="1" i="1" dirty="0" smtClean="0"/>
              <a:t>ideal time</a:t>
            </a:r>
            <a:r>
              <a:rPr lang="es-CO" i="1" dirty="0" smtClean="0"/>
              <a:t>. Por ejemplo, un momento ideal normalmente describe el numero de horas que un miembro del Equipo Scrum trabaja exclusivamente en el desarrollo de los entregables del proyecto.</a:t>
            </a:r>
            <a:endParaRPr lang="fr-FR" i="1" dirty="0"/>
          </a:p>
        </p:txBody>
      </p:sp>
    </p:spTree>
    <p:extLst>
      <p:ext uri="{BB962C8B-B14F-4D97-AF65-F5344CB8AC3E}">
        <p14:creationId xmlns:p14="http://schemas.microsoft.com/office/powerpoint/2010/main" val="2269728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y su esfuerzo estimado *</a:t>
            </a:r>
          </a:p>
          <a:p>
            <a:r>
              <a:rPr lang="es-CO" dirty="0" smtClean="0"/>
              <a:t>Lista de tareas actualizadas</a:t>
            </a:r>
            <a:endParaRPr lang="fr-FR" dirty="0"/>
          </a:p>
        </p:txBody>
      </p:sp>
    </p:spTree>
    <p:extLst>
      <p:ext uri="{BB962C8B-B14F-4D97-AF65-F5344CB8AC3E}">
        <p14:creationId xmlns:p14="http://schemas.microsoft.com/office/powerpoint/2010/main" val="11833157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9.4.3.1 </a:t>
            </a:r>
            <a:r>
              <a:rPr lang="es-CO" dirty="0" err="1" smtClean="0"/>
              <a:t>Effort</a:t>
            </a:r>
            <a:r>
              <a:rPr lang="es-CO" dirty="0" smtClean="0"/>
              <a:t> </a:t>
            </a:r>
            <a:r>
              <a:rPr lang="es-CO" dirty="0" err="1" smtClean="0"/>
              <a:t>estimated</a:t>
            </a:r>
            <a:r>
              <a:rPr lang="es-CO" dirty="0" smtClean="0"/>
              <a:t> </a:t>
            </a:r>
            <a:r>
              <a:rPr lang="es-CO" dirty="0" err="1" smtClean="0"/>
              <a:t>task</a:t>
            </a:r>
            <a:r>
              <a:rPr lang="es-CO" dirty="0" smtClean="0"/>
              <a:t> </a:t>
            </a:r>
            <a:r>
              <a:rPr lang="es-CO" dirty="0" err="1" smtClean="0"/>
              <a:t>list</a:t>
            </a:r>
            <a:r>
              <a:rPr lang="es-CO" dirty="0" smtClean="0"/>
              <a:t> *</a:t>
            </a:r>
            <a:endParaRPr lang="fr-FR" dirty="0"/>
          </a:p>
        </p:txBody>
      </p:sp>
      <p:sp>
        <p:nvSpPr>
          <p:cNvPr id="3" name="Content Placeholder 2"/>
          <p:cNvSpPr>
            <a:spLocks noGrp="1"/>
          </p:cNvSpPr>
          <p:nvPr>
            <p:ph idx="1"/>
          </p:nvPr>
        </p:nvSpPr>
        <p:spPr/>
        <p:txBody>
          <a:bodyPr/>
          <a:lstStyle/>
          <a:p>
            <a:r>
              <a:rPr lang="es-CO" dirty="0" smtClean="0"/>
              <a:t>La lista de esfuerzo estimado es usado por el equipo Scrum durante el sprint </a:t>
            </a:r>
            <a:r>
              <a:rPr lang="es-CO" dirty="0" err="1" smtClean="0"/>
              <a:t>planning</a:t>
            </a:r>
            <a:r>
              <a:rPr lang="es-CO" dirty="0" smtClean="0"/>
              <a:t> meeting para crear el Sprint </a:t>
            </a:r>
            <a:r>
              <a:rPr lang="es-CO" dirty="0" err="1" smtClean="0"/>
              <a:t>backlog</a:t>
            </a:r>
            <a:r>
              <a:rPr lang="es-CO" dirty="0" smtClean="0"/>
              <a:t> y sprint </a:t>
            </a:r>
            <a:r>
              <a:rPr lang="es-CO" dirty="0" err="1" smtClean="0"/>
              <a:t>burndown</a:t>
            </a:r>
            <a:r>
              <a:rPr lang="es-CO" dirty="0" smtClean="0"/>
              <a:t> chart.</a:t>
            </a:r>
          </a:p>
          <a:p>
            <a:endParaRPr lang="es-CO" dirty="0"/>
          </a:p>
          <a:p>
            <a:r>
              <a:rPr lang="es-CO" dirty="0" smtClean="0"/>
              <a:t>También se usa para determinar cuando el equipo necesita reducir su compromiso, o cuando puede asumir HU adicionales durante el Sprint </a:t>
            </a:r>
            <a:r>
              <a:rPr lang="es-CO" dirty="0" err="1" smtClean="0"/>
              <a:t>planning</a:t>
            </a:r>
            <a:r>
              <a:rPr lang="es-CO" dirty="0" smtClean="0"/>
              <a:t>.</a:t>
            </a:r>
            <a:endParaRPr lang="fr-FR" dirty="0"/>
          </a:p>
        </p:txBody>
      </p:sp>
    </p:spTree>
    <p:extLst>
      <p:ext uri="{BB962C8B-B14F-4D97-AF65-F5344CB8AC3E}">
        <p14:creationId xmlns:p14="http://schemas.microsoft.com/office/powerpoint/2010/main" val="2705157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 Elaboración de lista de pendientes del Sprint*</a:t>
            </a:r>
            <a:endParaRPr lang="fr-FR" dirty="0"/>
          </a:p>
        </p:txBody>
      </p:sp>
      <p:pic>
        <p:nvPicPr>
          <p:cNvPr id="4" name="Content Placeholder 3"/>
          <p:cNvPicPr>
            <a:picLocks noGrp="1" noChangeAspect="1"/>
          </p:cNvPicPr>
          <p:nvPr>
            <p:ph idx="1"/>
          </p:nvPr>
        </p:nvPicPr>
        <p:blipFill>
          <a:blip r:embed="rId2"/>
          <a:stretch>
            <a:fillRect/>
          </a:stretch>
        </p:blipFill>
        <p:spPr>
          <a:xfrm>
            <a:off x="919142" y="1825625"/>
            <a:ext cx="10353715" cy="4351338"/>
          </a:xfrm>
          <a:prstGeom prst="rect">
            <a:avLst/>
          </a:prstGeom>
        </p:spPr>
      </p:pic>
    </p:spTree>
    <p:extLst>
      <p:ext uri="{BB962C8B-B14F-4D97-AF65-F5344CB8AC3E}">
        <p14:creationId xmlns:p14="http://schemas.microsoft.com/office/powerpoint/2010/main" val="2534130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a:t>
            </a:r>
            <a:r>
              <a:rPr lang="fr-FR" dirty="0" smtClean="0">
                <a:solidFill>
                  <a:schemeClr val="accent2">
                    <a:lumMod val="50000"/>
                  </a:schemeClr>
                </a:solidFill>
              </a:rPr>
              <a:t> *</a:t>
            </a:r>
          </a:p>
          <a:p>
            <a:r>
              <a:rPr lang="es-CO" dirty="0" smtClean="0">
                <a:solidFill>
                  <a:schemeClr val="accent2">
                    <a:lumMod val="50000"/>
                  </a:schemeClr>
                </a:solidFill>
              </a:rPr>
              <a:t>Lista de tareas y esfuerzo estimado *</a:t>
            </a:r>
          </a:p>
          <a:p>
            <a:r>
              <a:rPr lang="es-CO" dirty="0" smtClean="0">
                <a:solidFill>
                  <a:schemeClr val="accent2">
                    <a:lumMod val="50000"/>
                  </a:schemeClr>
                </a:solidFill>
              </a:rPr>
              <a:t>Duración del Sprint *</a:t>
            </a:r>
          </a:p>
          <a:p>
            <a:r>
              <a:rPr lang="es-CO" dirty="0" smtClean="0"/>
              <a:t>Velocidad del sprint anterior</a:t>
            </a:r>
          </a:p>
          <a:p>
            <a:r>
              <a:rPr lang="es-CO" dirty="0" smtClean="0"/>
              <a:t>Dependencias</a:t>
            </a:r>
          </a:p>
          <a:p>
            <a:r>
              <a:rPr lang="es-CO" dirty="0" smtClean="0"/>
              <a:t>Calendario de equipo</a:t>
            </a:r>
          </a:p>
          <a:p>
            <a:endParaRPr lang="es-CO" dirty="0" smtClean="0"/>
          </a:p>
        </p:txBody>
      </p:sp>
    </p:spTree>
    <p:extLst>
      <p:ext uri="{BB962C8B-B14F-4D97-AF65-F5344CB8AC3E}">
        <p14:creationId xmlns:p14="http://schemas.microsoft.com/office/powerpoint/2010/main" val="36814055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9.5.1.4 Velocidad del Sprint previo</a:t>
            </a:r>
            <a:endParaRPr lang="fr-FR" dirty="0"/>
          </a:p>
        </p:txBody>
      </p:sp>
      <p:sp>
        <p:nvSpPr>
          <p:cNvPr id="3" name="Content Placeholder 2"/>
          <p:cNvSpPr>
            <a:spLocks noGrp="1"/>
          </p:cNvSpPr>
          <p:nvPr>
            <p:ph idx="1"/>
          </p:nvPr>
        </p:nvSpPr>
        <p:spPr/>
        <p:txBody>
          <a:bodyPr/>
          <a:lstStyle/>
          <a:p>
            <a:r>
              <a:rPr lang="es-CO" dirty="0" smtClean="0"/>
              <a:t>Es la velocidad en la que el equipo pueda completar el trabajo en un sprint. Por lo general se expresa en las mismas unidades que las utilizadas para la estimación, normalmente </a:t>
            </a:r>
            <a:r>
              <a:rPr lang="es-CO" dirty="0" err="1" smtClean="0"/>
              <a:t>story</a:t>
            </a:r>
            <a:r>
              <a:rPr lang="es-CO" dirty="0" smtClean="0"/>
              <a:t> </a:t>
            </a:r>
            <a:r>
              <a:rPr lang="es-CO" dirty="0" err="1" smtClean="0"/>
              <a:t>points</a:t>
            </a:r>
            <a:r>
              <a:rPr lang="es-CO" dirty="0" smtClean="0"/>
              <a:t> o ideal time.</a:t>
            </a:r>
            <a:endParaRPr lang="fr-FR" dirty="0"/>
          </a:p>
        </p:txBody>
      </p:sp>
    </p:spTree>
    <p:extLst>
      <p:ext uri="{BB962C8B-B14F-4D97-AF65-F5344CB8AC3E}">
        <p14:creationId xmlns:p14="http://schemas.microsoft.com/office/powerpoint/2010/main" val="23544776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9.5.1.6 Calendario de equipo</a:t>
            </a:r>
            <a:endParaRPr lang="fr-FR" dirty="0"/>
          </a:p>
        </p:txBody>
      </p:sp>
      <p:sp>
        <p:nvSpPr>
          <p:cNvPr id="3" name="Content Placeholder 2"/>
          <p:cNvSpPr>
            <a:spLocks noGrp="1"/>
          </p:cNvSpPr>
          <p:nvPr>
            <p:ph idx="1"/>
          </p:nvPr>
        </p:nvSpPr>
        <p:spPr/>
        <p:txBody>
          <a:bodyPr/>
          <a:lstStyle/>
          <a:p>
            <a:r>
              <a:rPr lang="es-CO" dirty="0" smtClean="0"/>
              <a:t>Contiene información sobre la disponibilidad de los miembros del equipo, incluyendo vacaciones, fechas de licencia, acontecimientos importantes y los días festivos.</a:t>
            </a:r>
          </a:p>
          <a:p>
            <a:endParaRPr lang="es-CO" dirty="0"/>
          </a:p>
          <a:p>
            <a:r>
              <a:rPr lang="es-CO" dirty="0" smtClean="0"/>
              <a:t>Ayuda para alinearse con las fechas de lanzamiento.</a:t>
            </a:r>
            <a:endParaRPr lang="fr-FR" dirty="0"/>
          </a:p>
        </p:txBody>
      </p:sp>
    </p:spTree>
    <p:extLst>
      <p:ext uri="{BB962C8B-B14F-4D97-AF65-F5344CB8AC3E}">
        <p14:creationId xmlns:p14="http://schemas.microsoft.com/office/powerpoint/2010/main" val="3643068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5.4.3 </a:t>
            </a:r>
            <a:r>
              <a:rPr lang="en-US" dirty="0" err="1"/>
              <a:t>Definicion</a:t>
            </a:r>
            <a:r>
              <a:rPr lang="en-US" dirty="0"/>
              <a:t> de Done </a:t>
            </a:r>
          </a:p>
        </p:txBody>
      </p:sp>
      <p:sp>
        <p:nvSpPr>
          <p:cNvPr id="3" name="Marcador de contenido 2"/>
          <p:cNvSpPr>
            <a:spLocks noGrp="1"/>
          </p:cNvSpPr>
          <p:nvPr>
            <p:ph idx="1"/>
          </p:nvPr>
        </p:nvSpPr>
        <p:spPr/>
        <p:txBody>
          <a:bodyPr/>
          <a:lstStyle/>
          <a:p>
            <a:r>
              <a:rPr lang="en-US" dirty="0"/>
              <a:t>Hay </a:t>
            </a:r>
            <a:r>
              <a:rPr lang="en-US" dirty="0" err="1"/>
              <a:t>una</a:t>
            </a:r>
            <a:r>
              <a:rPr lang="en-US" dirty="0"/>
              <a:t> </a:t>
            </a:r>
            <a:r>
              <a:rPr lang="en-US" dirty="0" err="1"/>
              <a:t>diferencia</a:t>
            </a:r>
            <a:r>
              <a:rPr lang="en-US" dirty="0"/>
              <a:t> entre Done criteria y Acceptance Criteria. </a:t>
            </a:r>
            <a:r>
              <a:rPr lang="en-US" dirty="0" err="1"/>
              <a:t>Mientras</a:t>
            </a:r>
            <a:r>
              <a:rPr lang="en-US" dirty="0"/>
              <a:t> que </a:t>
            </a:r>
            <a:r>
              <a:rPr lang="en-US" dirty="0" err="1"/>
              <a:t>los</a:t>
            </a:r>
            <a:r>
              <a:rPr lang="en-US" dirty="0"/>
              <a:t> Acceptance Criteria son </a:t>
            </a:r>
            <a:r>
              <a:rPr lang="en-US" dirty="0" err="1"/>
              <a:t>unicos</a:t>
            </a:r>
            <a:r>
              <a:rPr lang="en-US" dirty="0"/>
              <a:t> para </a:t>
            </a:r>
            <a:r>
              <a:rPr lang="en-US" dirty="0" err="1"/>
              <a:t>los</a:t>
            </a:r>
            <a:r>
              <a:rPr lang="en-US" dirty="0"/>
              <a:t> User Stories </a:t>
            </a:r>
            <a:r>
              <a:rPr lang="en-US" dirty="0" err="1"/>
              <a:t>individuales</a:t>
            </a:r>
            <a:r>
              <a:rPr lang="en-US" dirty="0"/>
              <a:t>, Done Criteria </a:t>
            </a:r>
            <a:r>
              <a:rPr lang="en-US" dirty="0" err="1"/>
              <a:t>es</a:t>
            </a:r>
            <a:r>
              <a:rPr lang="en-US" dirty="0"/>
              <a:t> un </a:t>
            </a:r>
            <a:r>
              <a:rPr lang="en-US" dirty="0" err="1"/>
              <a:t>conjunto</a:t>
            </a:r>
            <a:r>
              <a:rPr lang="en-US" dirty="0"/>
              <a:t> de </a:t>
            </a:r>
            <a:r>
              <a:rPr lang="en-US" dirty="0" err="1"/>
              <a:t>reglas</a:t>
            </a:r>
            <a:r>
              <a:rPr lang="en-US" dirty="0"/>
              <a:t> que se </a:t>
            </a:r>
            <a:r>
              <a:rPr lang="en-US" dirty="0" err="1"/>
              <a:t>aplican</a:t>
            </a:r>
            <a:r>
              <a:rPr lang="en-US" dirty="0"/>
              <a:t> a </a:t>
            </a:r>
            <a:r>
              <a:rPr lang="en-US" dirty="0" err="1"/>
              <a:t>todas</a:t>
            </a:r>
            <a:r>
              <a:rPr lang="en-US" dirty="0"/>
              <a:t> las User Stories de un </a:t>
            </a:r>
            <a:r>
              <a:rPr lang="en-US" dirty="0" err="1"/>
              <a:t>determinado</a:t>
            </a:r>
            <a:r>
              <a:rPr lang="en-US" dirty="0"/>
              <a:t> Sprint. </a:t>
            </a:r>
          </a:p>
          <a:p>
            <a:r>
              <a:rPr lang="en-US" dirty="0" err="1"/>
              <a:t>Podrian</a:t>
            </a:r>
            <a:r>
              <a:rPr lang="en-US" dirty="0"/>
              <a:t> </a:t>
            </a:r>
            <a:r>
              <a:rPr lang="en-US" dirty="0" err="1"/>
              <a:t>incluir</a:t>
            </a:r>
            <a:r>
              <a:rPr lang="en-US" dirty="0"/>
              <a:t> </a:t>
            </a:r>
            <a:r>
              <a:rPr lang="en-US" dirty="0" err="1"/>
              <a:t>cualquiera</a:t>
            </a:r>
            <a:r>
              <a:rPr lang="en-US" dirty="0"/>
              <a:t> de </a:t>
            </a:r>
            <a:r>
              <a:rPr lang="en-US" dirty="0" err="1"/>
              <a:t>los</a:t>
            </a:r>
            <a:r>
              <a:rPr lang="en-US" dirty="0"/>
              <a:t> </a:t>
            </a:r>
            <a:r>
              <a:rPr lang="en-US" dirty="0" err="1"/>
              <a:t>siguientes</a:t>
            </a:r>
            <a:r>
              <a:rPr lang="en-US" dirty="0"/>
              <a:t>:</a:t>
            </a:r>
          </a:p>
          <a:p>
            <a:pPr lvl="1"/>
            <a:r>
              <a:rPr lang="en-US" dirty="0"/>
              <a:t>Se </a:t>
            </a:r>
            <a:r>
              <a:rPr lang="en-US" dirty="0" err="1"/>
              <a:t>completo</a:t>
            </a:r>
            <a:r>
              <a:rPr lang="en-US" dirty="0"/>
              <a:t> la </a:t>
            </a:r>
            <a:r>
              <a:rPr lang="en-US" dirty="0" err="1"/>
              <a:t>prueba</a:t>
            </a:r>
            <a:r>
              <a:rPr lang="en-US" dirty="0"/>
              <a:t> de </a:t>
            </a:r>
            <a:r>
              <a:rPr lang="en-US" dirty="0" err="1"/>
              <a:t>unidad</a:t>
            </a:r>
            <a:r>
              <a:rPr lang="en-US" dirty="0"/>
              <a:t> del User Story</a:t>
            </a:r>
          </a:p>
          <a:p>
            <a:pPr lvl="1"/>
            <a:r>
              <a:rPr lang="en-US" dirty="0" err="1"/>
              <a:t>Llevar</a:t>
            </a:r>
            <a:r>
              <a:rPr lang="en-US" dirty="0"/>
              <a:t> a </a:t>
            </a:r>
            <a:r>
              <a:rPr lang="en-US" dirty="0" err="1"/>
              <a:t>cabo</a:t>
            </a:r>
            <a:r>
              <a:rPr lang="en-US" dirty="0"/>
              <a:t> las </a:t>
            </a:r>
            <a:r>
              <a:rPr lang="en-US" dirty="0" err="1"/>
              <a:t>pruebas</a:t>
            </a:r>
            <a:r>
              <a:rPr lang="en-US" dirty="0"/>
              <a:t> de Quality Assurance</a:t>
            </a:r>
          </a:p>
          <a:p>
            <a:pPr lvl="1"/>
            <a:r>
              <a:rPr lang="en-US" dirty="0" err="1"/>
              <a:t>Finalizacion</a:t>
            </a:r>
            <a:r>
              <a:rPr lang="en-US" dirty="0"/>
              <a:t> de </a:t>
            </a:r>
            <a:r>
              <a:rPr lang="en-US" dirty="0" err="1"/>
              <a:t>toda</a:t>
            </a:r>
            <a:r>
              <a:rPr lang="en-US" dirty="0"/>
              <a:t> la </a:t>
            </a:r>
            <a:r>
              <a:rPr lang="en-US" dirty="0" err="1"/>
              <a:t>documentacion</a:t>
            </a:r>
            <a:r>
              <a:rPr lang="en-US" dirty="0"/>
              <a:t> </a:t>
            </a:r>
            <a:r>
              <a:rPr lang="en-US" dirty="0" err="1"/>
              <a:t>relacionada</a:t>
            </a:r>
            <a:r>
              <a:rPr lang="en-US" dirty="0"/>
              <a:t> con </a:t>
            </a:r>
            <a:r>
              <a:rPr lang="en-US" dirty="0" err="1"/>
              <a:t>los</a:t>
            </a:r>
            <a:r>
              <a:rPr lang="en-US" dirty="0"/>
              <a:t> User Stories</a:t>
            </a:r>
          </a:p>
          <a:p>
            <a:pPr lvl="1"/>
            <a:r>
              <a:rPr lang="en-US" dirty="0" err="1"/>
              <a:t>Todos</a:t>
            </a:r>
            <a:r>
              <a:rPr lang="en-US" dirty="0"/>
              <a:t> </a:t>
            </a:r>
            <a:r>
              <a:rPr lang="en-US" dirty="0" err="1"/>
              <a:t>los</a:t>
            </a:r>
            <a:r>
              <a:rPr lang="en-US" dirty="0"/>
              <a:t> </a:t>
            </a:r>
            <a:r>
              <a:rPr lang="en-US" i="1" dirty="0"/>
              <a:t>issues</a:t>
            </a:r>
            <a:r>
              <a:rPr lang="en-US" dirty="0"/>
              <a:t> </a:t>
            </a:r>
            <a:r>
              <a:rPr lang="en-US" dirty="0" err="1"/>
              <a:t>estan</a:t>
            </a:r>
            <a:r>
              <a:rPr lang="en-US" dirty="0"/>
              <a:t> </a:t>
            </a:r>
            <a:r>
              <a:rPr lang="en-US" dirty="0" err="1"/>
              <a:t>arreglados</a:t>
            </a:r>
            <a:endParaRPr lang="en-US" dirty="0"/>
          </a:p>
          <a:p>
            <a:pPr lvl="1"/>
            <a:r>
              <a:rPr lang="en-US" dirty="0"/>
              <a:t>La </a:t>
            </a:r>
            <a:r>
              <a:rPr lang="en-US" dirty="0" err="1"/>
              <a:t>demostracion</a:t>
            </a:r>
            <a:r>
              <a:rPr lang="en-US" dirty="0"/>
              <a:t> </a:t>
            </a:r>
            <a:r>
              <a:rPr lang="en-US" dirty="0" err="1"/>
              <a:t>exitosa</a:t>
            </a:r>
            <a:r>
              <a:rPr lang="en-US" dirty="0"/>
              <a:t> a </a:t>
            </a:r>
            <a:r>
              <a:rPr lang="en-US" dirty="0" err="1"/>
              <a:t>los</a:t>
            </a:r>
            <a:r>
              <a:rPr lang="en-US" dirty="0"/>
              <a:t> </a:t>
            </a:r>
            <a:r>
              <a:rPr lang="en-US" dirty="0" err="1"/>
              <a:t>socios</a:t>
            </a:r>
            <a:r>
              <a:rPr lang="en-US" dirty="0"/>
              <a:t> y/o </a:t>
            </a:r>
            <a:r>
              <a:rPr lang="en-US" dirty="0" err="1"/>
              <a:t>representantes</a:t>
            </a:r>
            <a:r>
              <a:rPr lang="en-US" dirty="0"/>
              <a:t> de la </a:t>
            </a:r>
            <a:r>
              <a:rPr lang="en-US" dirty="0" err="1"/>
              <a:t>empresa</a:t>
            </a:r>
            <a:endParaRPr lang="en-US" dirty="0"/>
          </a:p>
        </p:txBody>
      </p:sp>
    </p:spTree>
    <p:extLst>
      <p:ext uri="{BB962C8B-B14F-4D97-AF65-F5344CB8AC3E}">
        <p14:creationId xmlns:p14="http://schemas.microsoft.com/office/powerpoint/2010/main" val="9059645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del Sprint *</a:t>
            </a:r>
          </a:p>
          <a:p>
            <a:r>
              <a:rPr lang="es-CO" dirty="0" smtClean="0"/>
              <a:t>Herramienta de rastreo del sprint</a:t>
            </a:r>
          </a:p>
          <a:p>
            <a:r>
              <a:rPr lang="es-CO" dirty="0" smtClean="0"/>
              <a:t>Parámetro de rastreo del sprint</a:t>
            </a:r>
            <a:endParaRPr lang="fr-FR" dirty="0"/>
          </a:p>
        </p:txBody>
      </p:sp>
    </p:spTree>
    <p:extLst>
      <p:ext uri="{BB962C8B-B14F-4D97-AF65-F5344CB8AC3E}">
        <p14:creationId xmlns:p14="http://schemas.microsoft.com/office/powerpoint/2010/main" val="20268879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9.5.2.1 Reunión de planificación del sprint *</a:t>
            </a:r>
            <a:endParaRPr lang="fr-FR" dirty="0"/>
          </a:p>
        </p:txBody>
      </p:sp>
      <p:sp>
        <p:nvSpPr>
          <p:cNvPr id="3" name="Content Placeholder 2"/>
          <p:cNvSpPr>
            <a:spLocks noGrp="1"/>
          </p:cNvSpPr>
          <p:nvPr>
            <p:ph idx="1"/>
          </p:nvPr>
        </p:nvSpPr>
        <p:spPr/>
        <p:txBody>
          <a:bodyPr/>
          <a:lstStyle/>
          <a:p>
            <a:r>
              <a:rPr lang="es-CO" dirty="0" smtClean="0"/>
              <a:t>Las Historias de usuario son examinadas por el equipo Scrum y usando la lista de tareas y esfuerzo seleccionan las tareas en que planean trabajar en el Sprint, en base a sus habilidades y experiencia.</a:t>
            </a:r>
            <a:endParaRPr lang="es-CO" dirty="0"/>
          </a:p>
          <a:p>
            <a:r>
              <a:rPr lang="es-CO" dirty="0" smtClean="0"/>
              <a:t>El equipo crea el Sprint </a:t>
            </a:r>
            <a:r>
              <a:rPr lang="es-CO" dirty="0" err="1" smtClean="0"/>
              <a:t>Backlog</a:t>
            </a:r>
            <a:r>
              <a:rPr lang="es-CO" dirty="0" smtClean="0"/>
              <a:t> y Sprint </a:t>
            </a:r>
            <a:r>
              <a:rPr lang="es-CO" dirty="0" err="1" smtClean="0"/>
              <a:t>Burndown</a:t>
            </a:r>
            <a:r>
              <a:rPr lang="es-CO" dirty="0" smtClean="0"/>
              <a:t> Chart.</a:t>
            </a:r>
            <a:endParaRPr lang="fr-FR" dirty="0"/>
          </a:p>
        </p:txBody>
      </p:sp>
      <p:pic>
        <p:nvPicPr>
          <p:cNvPr id="4" name="Picture 3"/>
          <p:cNvPicPr>
            <a:picLocks noChangeAspect="1"/>
          </p:cNvPicPr>
          <p:nvPr/>
        </p:nvPicPr>
        <p:blipFill>
          <a:blip r:embed="rId2"/>
          <a:stretch>
            <a:fillRect/>
          </a:stretch>
        </p:blipFill>
        <p:spPr>
          <a:xfrm>
            <a:off x="4136957" y="3665461"/>
            <a:ext cx="2877561" cy="2932430"/>
          </a:xfrm>
          <a:prstGeom prst="rect">
            <a:avLst/>
          </a:prstGeom>
        </p:spPr>
      </p:pic>
    </p:spTree>
    <p:extLst>
      <p:ext uri="{BB962C8B-B14F-4D97-AF65-F5344CB8AC3E}">
        <p14:creationId xmlns:p14="http://schemas.microsoft.com/office/powerpoint/2010/main" val="8745345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Sprint </a:t>
            </a:r>
            <a:r>
              <a:rPr lang="es-CO" dirty="0" err="1" smtClean="0"/>
              <a:t>Burndown</a:t>
            </a:r>
            <a:r>
              <a:rPr lang="es-CO" dirty="0" smtClean="0"/>
              <a:t> chart</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698" y="3570356"/>
            <a:ext cx="4476750" cy="28860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825" y="572712"/>
            <a:ext cx="4816694" cy="2649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04697"/>
            <a:ext cx="4335593" cy="3249638"/>
          </a:xfrm>
          <a:prstGeom prst="rect">
            <a:avLst/>
          </a:prstGeom>
        </p:spPr>
      </p:pic>
    </p:spTree>
    <p:extLst>
      <p:ext uri="{BB962C8B-B14F-4D97-AF65-F5344CB8AC3E}">
        <p14:creationId xmlns:p14="http://schemas.microsoft.com/office/powerpoint/2010/main" val="4249834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9.5.2.2 Sprint Tracking </a:t>
            </a:r>
            <a:r>
              <a:rPr lang="es-CO" dirty="0" err="1" smtClean="0"/>
              <a:t>tools</a:t>
            </a:r>
            <a:endParaRPr lang="fr-FR" dirty="0"/>
          </a:p>
        </p:txBody>
      </p:sp>
      <p:sp>
        <p:nvSpPr>
          <p:cNvPr id="3" name="Content Placeholder 2"/>
          <p:cNvSpPr>
            <a:spLocks noGrp="1"/>
          </p:cNvSpPr>
          <p:nvPr>
            <p:ph idx="1"/>
          </p:nvPr>
        </p:nvSpPr>
        <p:spPr/>
        <p:txBody>
          <a:bodyPr/>
          <a:lstStyle/>
          <a:p>
            <a:r>
              <a:rPr lang="es-CO" dirty="0" smtClean="0"/>
              <a:t>Es importante hacer seguimiento del progreso de un Sprint para saber donde esta el equipo Scrum en relación a las tareas del Sprint </a:t>
            </a:r>
            <a:r>
              <a:rPr lang="es-CO" dirty="0" err="1" smtClean="0"/>
              <a:t>Backlog</a:t>
            </a:r>
            <a:r>
              <a:rPr lang="es-CO" dirty="0" smtClean="0"/>
              <a:t>.</a:t>
            </a:r>
          </a:p>
          <a:p>
            <a:r>
              <a:rPr lang="es-CO" dirty="0" smtClean="0"/>
              <a:t>Una herramienta común es el Scrumboard, también conocido como </a:t>
            </a:r>
            <a:r>
              <a:rPr lang="es-CO" dirty="0" err="1" smtClean="0"/>
              <a:t>task</a:t>
            </a:r>
            <a:r>
              <a:rPr lang="es-CO" dirty="0" smtClean="0"/>
              <a:t> </a:t>
            </a:r>
            <a:r>
              <a:rPr lang="es-CO" dirty="0" err="1" smtClean="0"/>
              <a:t>board</a:t>
            </a:r>
            <a:r>
              <a:rPr lang="es-CO" dirty="0" smtClean="0"/>
              <a:t> o  </a:t>
            </a:r>
            <a:r>
              <a:rPr lang="es-CO" dirty="0" err="1" smtClean="0"/>
              <a:t>progress</a:t>
            </a:r>
            <a:r>
              <a:rPr lang="es-CO" dirty="0" smtClean="0"/>
              <a:t> chart.</a:t>
            </a:r>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384" r="7611"/>
          <a:stretch/>
        </p:blipFill>
        <p:spPr>
          <a:xfrm>
            <a:off x="7079603" y="3703942"/>
            <a:ext cx="3320384" cy="293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95" y="4082314"/>
            <a:ext cx="4053505" cy="2462580"/>
          </a:xfrm>
          <a:prstGeom prst="rect">
            <a:avLst/>
          </a:prstGeom>
        </p:spPr>
      </p:pic>
    </p:spTree>
    <p:extLst>
      <p:ext uri="{BB962C8B-B14F-4D97-AF65-F5344CB8AC3E}">
        <p14:creationId xmlns:p14="http://schemas.microsoft.com/office/powerpoint/2010/main" val="2274375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Thrello</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600"/>
            <a:ext cx="10515600" cy="3139387"/>
          </a:xfrm>
          <a:prstGeom prst="rect">
            <a:avLst/>
          </a:prstGeom>
        </p:spPr>
      </p:pic>
      <p:sp>
        <p:nvSpPr>
          <p:cNvPr id="5" name="TextBox 4"/>
          <p:cNvSpPr txBox="1"/>
          <p:nvPr/>
        </p:nvSpPr>
        <p:spPr>
          <a:xfrm>
            <a:off x="838200" y="1545021"/>
            <a:ext cx="10515600" cy="369332"/>
          </a:xfrm>
          <a:prstGeom prst="rect">
            <a:avLst/>
          </a:prstGeom>
          <a:noFill/>
        </p:spPr>
        <p:txBody>
          <a:bodyPr wrap="square" rtlCol="0">
            <a:spAutoFit/>
          </a:bodyPr>
          <a:lstStyle/>
          <a:p>
            <a:r>
              <a:rPr lang="es-CO" b="1" dirty="0" smtClean="0"/>
              <a:t>To do </a:t>
            </a:r>
            <a:r>
              <a:rPr lang="es-CO" dirty="0" smtClean="0"/>
              <a:t>(</a:t>
            </a:r>
            <a:r>
              <a:rPr lang="es-CO" dirty="0" err="1" smtClean="0"/>
              <a:t>Work</a:t>
            </a:r>
            <a:r>
              <a:rPr lang="es-CO" dirty="0" smtClean="0"/>
              <a:t> </a:t>
            </a:r>
            <a:r>
              <a:rPr lang="es-CO" dirty="0" err="1" smtClean="0"/>
              <a:t>not</a:t>
            </a:r>
            <a:r>
              <a:rPr lang="es-CO" dirty="0" smtClean="0"/>
              <a:t> </a:t>
            </a:r>
            <a:r>
              <a:rPr lang="es-CO" dirty="0" err="1" smtClean="0"/>
              <a:t>started</a:t>
            </a:r>
            <a:r>
              <a:rPr lang="es-CO" dirty="0" smtClean="0"/>
              <a:t>), </a:t>
            </a:r>
            <a:r>
              <a:rPr lang="es-CO" b="1" dirty="0" smtClean="0"/>
              <a:t>in </a:t>
            </a:r>
            <a:r>
              <a:rPr lang="es-CO" b="1" dirty="0" err="1" smtClean="0"/>
              <a:t>progress</a:t>
            </a:r>
            <a:r>
              <a:rPr lang="es-CO" dirty="0" smtClean="0"/>
              <a:t>, </a:t>
            </a:r>
            <a:r>
              <a:rPr lang="es-CO" b="1" dirty="0" smtClean="0"/>
              <a:t>done</a:t>
            </a:r>
            <a:r>
              <a:rPr lang="es-CO" dirty="0" smtClean="0"/>
              <a:t> (</a:t>
            </a:r>
            <a:r>
              <a:rPr lang="es-CO" dirty="0" err="1" smtClean="0"/>
              <a:t>Completed</a:t>
            </a:r>
            <a:r>
              <a:rPr lang="es-CO" dirty="0" smtClean="0"/>
              <a:t> </a:t>
            </a:r>
            <a:r>
              <a:rPr lang="es-CO" dirty="0" err="1" smtClean="0"/>
              <a:t>work</a:t>
            </a:r>
            <a:r>
              <a:rPr lang="es-CO" dirty="0" smtClean="0"/>
              <a:t>)</a:t>
            </a:r>
            <a:endParaRPr lang="fr-FR" dirty="0"/>
          </a:p>
        </p:txBody>
      </p:sp>
    </p:spTree>
    <p:extLst>
      <p:ext uri="{BB962C8B-B14F-4D97-AF65-F5344CB8AC3E}">
        <p14:creationId xmlns:p14="http://schemas.microsoft.com/office/powerpoint/2010/main" val="3092316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Sprint </a:t>
            </a:r>
            <a:r>
              <a:rPr lang="es-CO" dirty="0" err="1" smtClean="0">
                <a:solidFill>
                  <a:schemeClr val="accent2">
                    <a:lumMod val="50000"/>
                  </a:schemeClr>
                </a:solidFill>
              </a:rPr>
              <a:t>Burdown</a:t>
            </a:r>
            <a:r>
              <a:rPr lang="es-CO" dirty="0" smtClean="0">
                <a:solidFill>
                  <a:schemeClr val="accent2">
                    <a:lumMod val="50000"/>
                  </a:schemeClr>
                </a:solidFill>
              </a:rPr>
              <a:t> Chart*</a:t>
            </a:r>
          </a:p>
          <a:p>
            <a:endParaRPr lang="fr-FR" dirty="0"/>
          </a:p>
        </p:txBody>
      </p:sp>
    </p:spTree>
    <p:extLst>
      <p:ext uri="{BB962C8B-B14F-4D97-AF65-F5344CB8AC3E}">
        <p14:creationId xmlns:p14="http://schemas.microsoft.com/office/powerpoint/2010/main" val="14413438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10. Implementar</a:t>
            </a:r>
            <a:endParaRPr lang="fr-FR" sz="4000" dirty="0"/>
          </a:p>
        </p:txBody>
      </p:sp>
    </p:spTree>
    <p:extLst>
      <p:ext uri="{BB962C8B-B14F-4D97-AF65-F5344CB8AC3E}">
        <p14:creationId xmlns:p14="http://schemas.microsoft.com/office/powerpoint/2010/main" val="41515743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 Crear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55858" y="1825625"/>
            <a:ext cx="8680284" cy="4351338"/>
          </a:xfrm>
          <a:prstGeom prst="rect">
            <a:avLst/>
          </a:prstGeom>
        </p:spPr>
      </p:pic>
    </p:spTree>
    <p:extLst>
      <p:ext uri="{BB962C8B-B14F-4D97-AF65-F5344CB8AC3E}">
        <p14:creationId xmlns:p14="http://schemas.microsoft.com/office/powerpoint/2010/main" val="3227698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Scrumboard *</a:t>
            </a:r>
          </a:p>
          <a:p>
            <a:r>
              <a:rPr lang="es-CO" dirty="0" smtClean="0">
                <a:solidFill>
                  <a:schemeClr val="accent2">
                    <a:lumMod val="50000"/>
                  </a:schemeClr>
                </a:solidFill>
              </a:rPr>
              <a:t>Registro de impedimentos *</a:t>
            </a:r>
          </a:p>
          <a:p>
            <a:r>
              <a:rPr lang="es-CO" dirty="0" smtClean="0"/>
              <a:t>Cronograma de planificación del lanzamiento</a:t>
            </a:r>
          </a:p>
          <a:p>
            <a:r>
              <a:rPr lang="es-CO" dirty="0" smtClean="0"/>
              <a:t>Dependencias</a:t>
            </a:r>
            <a:endParaRPr lang="fr-FR" dirty="0"/>
          </a:p>
        </p:txBody>
      </p:sp>
    </p:spTree>
    <p:extLst>
      <p:ext uri="{BB962C8B-B14F-4D97-AF65-F5344CB8AC3E}">
        <p14:creationId xmlns:p14="http://schemas.microsoft.com/office/powerpoint/2010/main" val="20227986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10.1.1.3 Scrumboard *</a:t>
            </a:r>
            <a:endParaRPr lang="fr-FR" dirty="0"/>
          </a:p>
        </p:txBody>
      </p:sp>
      <p:sp>
        <p:nvSpPr>
          <p:cNvPr id="3" name="Content Placeholder 2"/>
          <p:cNvSpPr>
            <a:spLocks noGrp="1"/>
          </p:cNvSpPr>
          <p:nvPr>
            <p:ph idx="1"/>
          </p:nvPr>
        </p:nvSpPr>
        <p:spPr>
          <a:xfrm>
            <a:off x="838200" y="1825625"/>
            <a:ext cx="10515600" cy="2095063"/>
          </a:xfrm>
        </p:spPr>
        <p:txBody>
          <a:bodyPr>
            <a:normAutofit lnSpcReduction="10000"/>
          </a:bodyPr>
          <a:lstStyle/>
          <a:p>
            <a:r>
              <a:rPr lang="es-CO" dirty="0" smtClean="0"/>
              <a:t>El </a:t>
            </a:r>
            <a:r>
              <a:rPr lang="es-CO" dirty="0" err="1" smtClean="0"/>
              <a:t>scrumboard</a:t>
            </a:r>
            <a:r>
              <a:rPr lang="es-CO" dirty="0" smtClean="0"/>
              <a:t> contiene 4 columnas “to do”, “in </a:t>
            </a:r>
            <a:r>
              <a:rPr lang="es-CO" dirty="0" err="1" smtClean="0"/>
              <a:t>progress</a:t>
            </a:r>
            <a:r>
              <a:rPr lang="es-CO" dirty="0" smtClean="0"/>
              <a:t>”, “</a:t>
            </a:r>
            <a:r>
              <a:rPr lang="es-CO" dirty="0" err="1" smtClean="0"/>
              <a:t>testing</a:t>
            </a:r>
            <a:r>
              <a:rPr lang="es-CO" dirty="0" smtClean="0"/>
              <a:t>” y “done”. </a:t>
            </a:r>
          </a:p>
          <a:p>
            <a:r>
              <a:rPr lang="es-CO" dirty="0" smtClean="0"/>
              <a:t>Al comienzo de un Sprint, todas las tareas para ese Sprint se colocan en la columna de “to do” y posteriormente se mueven a su estado actual.</a:t>
            </a:r>
            <a:endParaRPr lang="fr-FR" dirty="0"/>
          </a:p>
        </p:txBody>
      </p:sp>
      <p:pic>
        <p:nvPicPr>
          <p:cNvPr id="4" name="Picture 3"/>
          <p:cNvPicPr>
            <a:picLocks noChangeAspect="1"/>
          </p:cNvPicPr>
          <p:nvPr/>
        </p:nvPicPr>
        <p:blipFill>
          <a:blip r:embed="rId2"/>
          <a:stretch>
            <a:fillRect/>
          </a:stretch>
        </p:blipFill>
        <p:spPr>
          <a:xfrm>
            <a:off x="8065742" y="3920688"/>
            <a:ext cx="3191658" cy="2193213"/>
          </a:xfrm>
          <a:prstGeom prst="rect">
            <a:avLst/>
          </a:prstGeom>
        </p:spPr>
      </p:pic>
      <p:sp>
        <p:nvSpPr>
          <p:cNvPr id="5" name="TextBox 4"/>
          <p:cNvSpPr txBox="1"/>
          <p:nvPr/>
        </p:nvSpPr>
        <p:spPr>
          <a:xfrm>
            <a:off x="838200" y="4083269"/>
            <a:ext cx="7052441" cy="1754326"/>
          </a:xfrm>
          <a:prstGeom prst="rect">
            <a:avLst/>
          </a:prstGeom>
          <a:noFill/>
        </p:spPr>
        <p:txBody>
          <a:bodyPr wrap="square" rtlCol="0">
            <a:spAutoFit/>
          </a:bodyPr>
          <a:lstStyle/>
          <a:p>
            <a:r>
              <a:rPr lang="es-CO" dirty="0" smtClean="0"/>
              <a:t>Se recomienda mantenerse, preferiblemente en papel o en un tablero blanco, pero también se puede mantener electrónicamente.</a:t>
            </a:r>
          </a:p>
          <a:p>
            <a:endParaRPr lang="es-CO" dirty="0"/>
          </a:p>
          <a:p>
            <a:r>
              <a:rPr lang="es-CO" dirty="0" smtClean="0"/>
              <a:t>El equipo Scrum debe cambiar o agregarle información al Scrumboard, para proporcionar información visual y control sobre el trabajo que se realiza conforme a lo acordado.</a:t>
            </a:r>
            <a:endParaRPr lang="fr-FR" dirty="0"/>
          </a:p>
        </p:txBody>
      </p:sp>
    </p:spTree>
    <p:extLst>
      <p:ext uri="{BB962C8B-B14F-4D97-AF65-F5344CB8AC3E}">
        <p14:creationId xmlns:p14="http://schemas.microsoft.com/office/powerpoint/2010/main" val="168821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dirty="0" err="1"/>
              <a:t>Equipo</a:t>
            </a:r>
            <a:r>
              <a:rPr lang="en-US" dirty="0"/>
              <a:t> scrum </a:t>
            </a:r>
            <a:r>
              <a:rPr lang="en-US" dirty="0" err="1"/>
              <a:t>debe</a:t>
            </a:r>
            <a:r>
              <a:rPr lang="en-US" dirty="0"/>
              <a:t> </a:t>
            </a:r>
            <a:r>
              <a:rPr lang="en-US" dirty="0" err="1"/>
              <a:t>usar</a:t>
            </a:r>
            <a:r>
              <a:rPr lang="en-US" dirty="0"/>
              <a:t> </a:t>
            </a:r>
            <a:r>
              <a:rPr lang="en-US" dirty="0" err="1"/>
              <a:t>una</a:t>
            </a:r>
            <a:r>
              <a:rPr lang="en-US" dirty="0"/>
              <a:t> </a:t>
            </a:r>
            <a:r>
              <a:rPr lang="en-US" dirty="0" err="1"/>
              <a:t>lista</a:t>
            </a:r>
            <a:r>
              <a:rPr lang="en-US" dirty="0"/>
              <a:t> de </a:t>
            </a:r>
            <a:r>
              <a:rPr lang="en-US" dirty="0" err="1"/>
              <a:t>verificacion</a:t>
            </a:r>
            <a:r>
              <a:rPr lang="en-US" dirty="0"/>
              <a:t> de </a:t>
            </a:r>
            <a:r>
              <a:rPr lang="en-US" dirty="0" err="1"/>
              <a:t>los</a:t>
            </a:r>
            <a:r>
              <a:rPr lang="en-US" dirty="0"/>
              <a:t> Done Criteria generals para </a:t>
            </a:r>
            <a:r>
              <a:rPr lang="en-US" dirty="0" err="1"/>
              <a:t>garantizar</a:t>
            </a:r>
            <a:r>
              <a:rPr lang="en-US" dirty="0"/>
              <a:t> que </a:t>
            </a:r>
            <a:r>
              <a:rPr lang="en-US" dirty="0" err="1"/>
              <a:t>una</a:t>
            </a:r>
            <a:r>
              <a:rPr lang="en-US" dirty="0"/>
              <a:t> </a:t>
            </a:r>
            <a:r>
              <a:rPr lang="en-US" dirty="0" err="1"/>
              <a:t>tarea</a:t>
            </a:r>
            <a:r>
              <a:rPr lang="en-US" dirty="0"/>
              <a:t> </a:t>
            </a:r>
            <a:r>
              <a:rPr lang="en-US" dirty="0" err="1"/>
              <a:t>esta</a:t>
            </a:r>
            <a:r>
              <a:rPr lang="en-US" dirty="0"/>
              <a:t> </a:t>
            </a:r>
            <a:r>
              <a:rPr lang="en-US" dirty="0" err="1"/>
              <a:t>terminada</a:t>
            </a:r>
            <a:r>
              <a:rPr lang="en-US" dirty="0"/>
              <a:t> y el </a:t>
            </a:r>
            <a:r>
              <a:rPr lang="en-US" dirty="0" err="1"/>
              <a:t>resultado</a:t>
            </a:r>
            <a:r>
              <a:rPr lang="en-US" dirty="0"/>
              <a:t> </a:t>
            </a:r>
            <a:r>
              <a:rPr lang="en-US" dirty="0" err="1"/>
              <a:t>cumple</a:t>
            </a:r>
            <a:r>
              <a:rPr lang="en-US" dirty="0"/>
              <a:t> con la </a:t>
            </a:r>
            <a:r>
              <a:rPr lang="en-US" dirty="0" err="1"/>
              <a:t>Definicion</a:t>
            </a:r>
            <a:r>
              <a:rPr lang="en-US" dirty="0"/>
              <a:t> de </a:t>
            </a:r>
            <a:r>
              <a:rPr lang="en-US" dirty="0" err="1"/>
              <a:t>Terminado</a:t>
            </a:r>
            <a:r>
              <a:rPr lang="en-US" dirty="0"/>
              <a:t> – Definition of Done (DoD).</a:t>
            </a:r>
          </a:p>
          <a:p>
            <a:r>
              <a:rPr lang="en-US" dirty="0"/>
              <a:t>Una </a:t>
            </a:r>
            <a:r>
              <a:rPr lang="en-US" dirty="0" err="1"/>
              <a:t>clara</a:t>
            </a:r>
            <a:r>
              <a:rPr lang="en-US" dirty="0"/>
              <a:t> </a:t>
            </a:r>
            <a:r>
              <a:rPr lang="en-US" dirty="0" err="1"/>
              <a:t>definicion</a:t>
            </a:r>
            <a:r>
              <a:rPr lang="en-US" dirty="0"/>
              <a:t> de Done </a:t>
            </a:r>
            <a:r>
              <a:rPr lang="en-US" dirty="0" err="1"/>
              <a:t>es</a:t>
            </a:r>
            <a:r>
              <a:rPr lang="en-US" dirty="0"/>
              <a:t> fundamental, </a:t>
            </a:r>
            <a:r>
              <a:rPr lang="en-US" dirty="0" err="1"/>
              <a:t>ya</a:t>
            </a:r>
            <a:r>
              <a:rPr lang="en-US" dirty="0"/>
              <a:t> que </a:t>
            </a:r>
            <a:r>
              <a:rPr lang="en-US" dirty="0" err="1"/>
              <a:t>ayuda</a:t>
            </a:r>
            <a:r>
              <a:rPr lang="en-US" dirty="0"/>
              <a:t> a </a:t>
            </a:r>
            <a:r>
              <a:rPr lang="en-US" dirty="0" err="1"/>
              <a:t>eliminar</a:t>
            </a:r>
            <a:r>
              <a:rPr lang="en-US" dirty="0"/>
              <a:t> la </a:t>
            </a:r>
            <a:r>
              <a:rPr lang="en-US" dirty="0" err="1"/>
              <a:t>ambiguedad</a:t>
            </a:r>
            <a:r>
              <a:rPr lang="en-US" dirty="0"/>
              <a:t> y les </a:t>
            </a:r>
            <a:r>
              <a:rPr lang="en-US" dirty="0" err="1"/>
              <a:t>permite</a:t>
            </a:r>
            <a:r>
              <a:rPr lang="en-US" dirty="0"/>
              <a:t> a </a:t>
            </a:r>
            <a:r>
              <a:rPr lang="en-US" dirty="0" err="1"/>
              <a:t>los</a:t>
            </a:r>
            <a:r>
              <a:rPr lang="en-US" dirty="0"/>
              <a:t> </a:t>
            </a:r>
            <a:r>
              <a:rPr lang="en-US" dirty="0" err="1"/>
              <a:t>equipos</a:t>
            </a:r>
            <a:r>
              <a:rPr lang="en-US" dirty="0"/>
              <a:t> a que se </a:t>
            </a:r>
            <a:r>
              <a:rPr lang="en-US" dirty="0" err="1"/>
              <a:t>adhieran</a:t>
            </a:r>
            <a:r>
              <a:rPr lang="en-US" dirty="0"/>
              <a:t> a las </a:t>
            </a:r>
            <a:r>
              <a:rPr lang="en-US" dirty="0" err="1"/>
              <a:t>normas</a:t>
            </a:r>
            <a:r>
              <a:rPr lang="en-US" dirty="0"/>
              <a:t> de </a:t>
            </a:r>
            <a:r>
              <a:rPr lang="en-US" dirty="0" err="1"/>
              <a:t>calidad</a:t>
            </a:r>
            <a:r>
              <a:rPr lang="en-US" dirty="0"/>
              <a:t> </a:t>
            </a:r>
            <a:r>
              <a:rPr lang="en-US" dirty="0" err="1"/>
              <a:t>requeridas</a:t>
            </a:r>
            <a:r>
              <a:rPr lang="en-US" dirty="0"/>
              <a:t>.</a:t>
            </a:r>
            <a:endParaRPr lang="en-US" u="sng" dirty="0"/>
          </a:p>
          <a:p>
            <a:r>
              <a:rPr lang="en-US" dirty="0"/>
              <a:t>La </a:t>
            </a:r>
            <a:r>
              <a:rPr lang="en-US" dirty="0" err="1"/>
              <a:t>definicion</a:t>
            </a:r>
            <a:r>
              <a:rPr lang="en-US" dirty="0"/>
              <a:t>  de Done </a:t>
            </a:r>
            <a:r>
              <a:rPr lang="en-US" dirty="0" err="1"/>
              <a:t>es</a:t>
            </a:r>
            <a:r>
              <a:rPr lang="en-US" dirty="0"/>
              <a:t> </a:t>
            </a:r>
            <a:r>
              <a:rPr lang="en-US" dirty="0" err="1"/>
              <a:t>tipicamente</a:t>
            </a:r>
            <a:r>
              <a:rPr lang="en-US" dirty="0"/>
              <a:t> </a:t>
            </a:r>
            <a:r>
              <a:rPr lang="en-US" dirty="0" err="1"/>
              <a:t>determinada</a:t>
            </a:r>
            <a:r>
              <a:rPr lang="en-US" dirty="0"/>
              <a:t> y </a:t>
            </a:r>
            <a:r>
              <a:rPr lang="en-US" dirty="0" err="1"/>
              <a:t>documentada</a:t>
            </a:r>
            <a:r>
              <a:rPr lang="en-US" dirty="0"/>
              <a:t> </a:t>
            </a:r>
            <a:r>
              <a:rPr lang="en-US" dirty="0" err="1"/>
              <a:t>por</a:t>
            </a:r>
            <a:r>
              <a:rPr lang="en-US" dirty="0"/>
              <a:t> el </a:t>
            </a:r>
            <a:r>
              <a:rPr lang="en-US" dirty="0" err="1"/>
              <a:t>cuerpo</a:t>
            </a:r>
            <a:r>
              <a:rPr lang="en-US" dirty="0"/>
              <a:t> de </a:t>
            </a:r>
            <a:r>
              <a:rPr lang="en-US" dirty="0" err="1"/>
              <a:t>asesoramiento</a:t>
            </a:r>
            <a:r>
              <a:rPr lang="en-US" dirty="0"/>
              <a:t> de Scrum.</a:t>
            </a:r>
          </a:p>
        </p:txBody>
      </p:sp>
    </p:spTree>
    <p:extLst>
      <p:ext uri="{BB962C8B-B14F-4D97-AF65-F5344CB8AC3E}">
        <p14:creationId xmlns:p14="http://schemas.microsoft.com/office/powerpoint/2010/main" val="3836622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10.1.1.4 Registro de impedimentos *</a:t>
            </a:r>
            <a:endParaRPr lang="fr-FR" dirty="0"/>
          </a:p>
        </p:txBody>
      </p:sp>
      <p:sp>
        <p:nvSpPr>
          <p:cNvPr id="3" name="Content Placeholder 2"/>
          <p:cNvSpPr>
            <a:spLocks noGrp="1"/>
          </p:cNvSpPr>
          <p:nvPr>
            <p:ph idx="1"/>
          </p:nvPr>
        </p:nvSpPr>
        <p:spPr/>
        <p:txBody>
          <a:bodyPr/>
          <a:lstStyle/>
          <a:p>
            <a:r>
              <a:rPr lang="es-CO" dirty="0" smtClean="0"/>
              <a:t>Un Impedimento es cualquier obstáculo o barrera que reduce la productividad del equipo. </a:t>
            </a:r>
          </a:p>
          <a:p>
            <a:r>
              <a:rPr lang="es-CO" dirty="0" smtClean="0"/>
              <a:t>Los impedimentos deben ser </a:t>
            </a:r>
            <a:r>
              <a:rPr lang="es-CO" i="1" u="sng" dirty="0" smtClean="0"/>
              <a:t>identificados</a:t>
            </a:r>
            <a:r>
              <a:rPr lang="es-CO" dirty="0" smtClean="0"/>
              <a:t>, </a:t>
            </a:r>
            <a:r>
              <a:rPr lang="es-CO" i="1" u="sng" dirty="0" smtClean="0"/>
              <a:t>resueltos</a:t>
            </a:r>
            <a:r>
              <a:rPr lang="es-CO" dirty="0" smtClean="0"/>
              <a:t> y </a:t>
            </a:r>
            <a:r>
              <a:rPr lang="es-CO" i="1" u="sng" dirty="0" smtClean="0"/>
              <a:t>eliminados</a:t>
            </a:r>
            <a:r>
              <a:rPr lang="es-CO" dirty="0" smtClean="0"/>
              <a:t>.</a:t>
            </a:r>
          </a:p>
          <a:p>
            <a:r>
              <a:rPr lang="es-CO" dirty="0" smtClean="0"/>
              <a:t>Los impedimentos deben ser registrados formalmente por el </a:t>
            </a:r>
            <a:r>
              <a:rPr lang="es-CO" b="1" i="1" dirty="0" smtClean="0"/>
              <a:t>Scrum Master</a:t>
            </a:r>
            <a:r>
              <a:rPr lang="es-CO" dirty="0" smtClean="0"/>
              <a:t> en un </a:t>
            </a:r>
            <a:r>
              <a:rPr lang="es-CO" dirty="0" err="1" smtClean="0"/>
              <a:t>impediment</a:t>
            </a:r>
            <a:r>
              <a:rPr lang="es-CO" dirty="0" smtClean="0"/>
              <a:t> log, y pueden ser discutidos durante los </a:t>
            </a:r>
            <a:r>
              <a:rPr lang="es-CO" dirty="0" err="1" smtClean="0"/>
              <a:t>Daily</a:t>
            </a:r>
            <a:r>
              <a:rPr lang="es-CO" dirty="0" smtClean="0"/>
              <a:t> Standup Meetings y Sprint </a:t>
            </a:r>
            <a:r>
              <a:rPr lang="es-CO" dirty="0" err="1" smtClean="0"/>
              <a:t>review</a:t>
            </a:r>
            <a:r>
              <a:rPr lang="es-CO" dirty="0" smtClean="0"/>
              <a:t> meeting.</a:t>
            </a:r>
            <a:endParaRPr lang="fr-FR" dirty="0"/>
          </a:p>
        </p:txBody>
      </p:sp>
    </p:spTree>
    <p:extLst>
      <p:ext uri="{BB962C8B-B14F-4D97-AF65-F5344CB8AC3E}">
        <p14:creationId xmlns:p14="http://schemas.microsoft.com/office/powerpoint/2010/main" val="32125984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del equipo *</a:t>
            </a:r>
          </a:p>
          <a:p>
            <a:r>
              <a:rPr lang="es-CO" dirty="0" smtClean="0"/>
              <a:t>Software</a:t>
            </a:r>
          </a:p>
          <a:p>
            <a:endParaRPr lang="fr-FR" dirty="0"/>
          </a:p>
        </p:txBody>
      </p:sp>
    </p:spTree>
    <p:extLst>
      <p:ext uri="{BB962C8B-B14F-4D97-AF65-F5344CB8AC3E}">
        <p14:creationId xmlns:p14="http://schemas.microsoft.com/office/powerpoint/2010/main" val="38209744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10.1.2.1 Experiencia del equipo</a:t>
            </a:r>
            <a:endParaRPr lang="fr-FR" dirty="0"/>
          </a:p>
        </p:txBody>
      </p:sp>
      <p:sp>
        <p:nvSpPr>
          <p:cNvPr id="3" name="Content Placeholder 2"/>
          <p:cNvSpPr>
            <a:spLocks noGrp="1"/>
          </p:cNvSpPr>
          <p:nvPr>
            <p:ph idx="1"/>
          </p:nvPr>
        </p:nvSpPr>
        <p:spPr/>
        <p:txBody>
          <a:bodyPr/>
          <a:lstStyle/>
          <a:p>
            <a:r>
              <a:rPr lang="es-CO" dirty="0" smtClean="0"/>
              <a:t>Se refiere a la experiencia colectiva de los miembros del equipo Scrum para entender las Historias de usuario y tareas en el Sprint </a:t>
            </a:r>
            <a:r>
              <a:rPr lang="es-CO" dirty="0" err="1" smtClean="0"/>
              <a:t>Backlog</a:t>
            </a:r>
            <a:r>
              <a:rPr lang="es-CO" dirty="0" smtClean="0"/>
              <a:t> con el fin de crear los entregables finales.</a:t>
            </a:r>
          </a:p>
          <a:p>
            <a:r>
              <a:rPr lang="es-CO" dirty="0" smtClean="0"/>
              <a:t>La experiencia del equipo se utiliza para evaluar las entradas necesarias para ejecutar el trabajo previsto del proyecto.</a:t>
            </a:r>
            <a:endParaRPr lang="fr-FR" dirty="0"/>
          </a:p>
        </p:txBody>
      </p:sp>
    </p:spTree>
    <p:extLst>
      <p:ext uri="{BB962C8B-B14F-4D97-AF65-F5344CB8AC3E}">
        <p14:creationId xmlns:p14="http://schemas.microsoft.com/office/powerpoint/2010/main" val="11080716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10.1.2.2 Software</a:t>
            </a:r>
            <a:endParaRPr lang="fr-FR" dirty="0"/>
          </a:p>
        </p:txBody>
      </p:sp>
      <p:sp>
        <p:nvSpPr>
          <p:cNvPr id="3" name="Content Placeholder 2"/>
          <p:cNvSpPr>
            <a:spLocks noGrp="1"/>
          </p:cNvSpPr>
          <p:nvPr>
            <p:ph idx="1"/>
          </p:nvPr>
        </p:nvSpPr>
        <p:spPr/>
        <p:txBody>
          <a:bodyPr/>
          <a:lstStyle/>
          <a:p>
            <a:r>
              <a:rPr lang="es-CO" dirty="0" smtClean="0"/>
              <a:t>Software usado para la programación, recopilación y distribución de la información.</a:t>
            </a:r>
          </a:p>
          <a:p>
            <a:r>
              <a:rPr lang="es-CO" dirty="0" smtClean="0"/>
              <a:t>Herramientas de comunicación son esenciales en equipos </a:t>
            </a:r>
            <a:r>
              <a:rPr lang="es-CO" i="1" dirty="0" smtClean="0"/>
              <a:t>no colocados</a:t>
            </a:r>
            <a:r>
              <a:rPr lang="es-CO" dirty="0" smtClean="0"/>
              <a:t>.</a:t>
            </a:r>
            <a:endParaRPr lang="fr-FR" dirty="0"/>
          </a:p>
        </p:txBody>
      </p:sp>
    </p:spTree>
    <p:extLst>
      <p:ext uri="{BB962C8B-B14F-4D97-AF65-F5344CB8AC3E}">
        <p14:creationId xmlns:p14="http://schemas.microsoft.com/office/powerpoint/2010/main" val="11699307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del Sprint *</a:t>
            </a:r>
          </a:p>
          <a:p>
            <a:r>
              <a:rPr lang="es-CO" dirty="0" smtClean="0">
                <a:solidFill>
                  <a:schemeClr val="accent2">
                    <a:lumMod val="50000"/>
                  </a:schemeClr>
                </a:solidFill>
              </a:rPr>
              <a:t>Scrumboard actualizado *</a:t>
            </a:r>
          </a:p>
          <a:p>
            <a:r>
              <a:rPr lang="es-CO" dirty="0" smtClean="0">
                <a:solidFill>
                  <a:schemeClr val="accent2">
                    <a:lumMod val="50000"/>
                  </a:schemeClr>
                </a:solidFill>
              </a:rPr>
              <a:t>Registro de impedimentos actualizado *</a:t>
            </a:r>
          </a:p>
          <a:p>
            <a:r>
              <a:rPr lang="es-CO" dirty="0" smtClean="0"/>
              <a:t>Solicitud de cambios no aprobados</a:t>
            </a:r>
          </a:p>
          <a:p>
            <a:r>
              <a:rPr lang="es-CO" dirty="0" smtClean="0"/>
              <a:t>Riesgos identificados</a:t>
            </a:r>
          </a:p>
          <a:p>
            <a:r>
              <a:rPr lang="es-CO" dirty="0" smtClean="0"/>
              <a:t>Riesgos mitigados</a:t>
            </a:r>
          </a:p>
          <a:p>
            <a:r>
              <a:rPr lang="es-CO" dirty="0" smtClean="0"/>
              <a:t>Dependencias actualizadas</a:t>
            </a:r>
          </a:p>
          <a:p>
            <a:endParaRPr lang="fr-FR" dirty="0"/>
          </a:p>
        </p:txBody>
      </p:sp>
    </p:spTree>
    <p:extLst>
      <p:ext uri="{BB962C8B-B14F-4D97-AF65-F5344CB8AC3E}">
        <p14:creationId xmlns:p14="http://schemas.microsoft.com/office/powerpoint/2010/main" val="5500836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10.1.3.1 Entregables del Sprint *</a:t>
            </a:r>
            <a:endParaRPr lang="fr-FR" dirty="0"/>
          </a:p>
        </p:txBody>
      </p:sp>
      <p:sp>
        <p:nvSpPr>
          <p:cNvPr id="3" name="Content Placeholder 2"/>
          <p:cNvSpPr>
            <a:spLocks noGrp="1"/>
          </p:cNvSpPr>
          <p:nvPr>
            <p:ph idx="1"/>
          </p:nvPr>
        </p:nvSpPr>
        <p:spPr/>
        <p:txBody>
          <a:bodyPr/>
          <a:lstStyle/>
          <a:p>
            <a:r>
              <a:rPr lang="es-CO" dirty="0" smtClean="0"/>
              <a:t>Al final de cada Sprint se completa un mínimo de producto o entregable. La entrega debe poseer todas las características y funcionalidades definidas en las Historias de usuario</a:t>
            </a:r>
            <a:endParaRPr lang="fr-FR" dirty="0"/>
          </a:p>
        </p:txBody>
      </p:sp>
    </p:spTree>
    <p:extLst>
      <p:ext uri="{BB962C8B-B14F-4D97-AF65-F5344CB8AC3E}">
        <p14:creationId xmlns:p14="http://schemas.microsoft.com/office/powerpoint/2010/main" val="30709648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10.1.3.2 Scrumboard actualizado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scrumboard</a:t>
            </a:r>
            <a:r>
              <a:rPr lang="es-CO" dirty="0" smtClean="0"/>
              <a:t> se actualiza con regularidad a medida que el equipo produce más trabajo. Sin embargo, al final del Sprint, el Scrumboard se restablecerá o borrara y un nuevo Scrumboard se creara para el próximo Sprint.</a:t>
            </a:r>
            <a:endParaRPr lang="fr-FR" dirty="0"/>
          </a:p>
        </p:txBody>
      </p:sp>
    </p:spTree>
    <p:extLst>
      <p:ext uri="{BB962C8B-B14F-4D97-AF65-F5344CB8AC3E}">
        <p14:creationId xmlns:p14="http://schemas.microsoft.com/office/powerpoint/2010/main" val="42175441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10.1.3.6 Riesgos Mitigados</a:t>
            </a:r>
            <a:endParaRPr lang="fr-FR" dirty="0"/>
          </a:p>
        </p:txBody>
      </p:sp>
      <p:sp>
        <p:nvSpPr>
          <p:cNvPr id="3" name="Content Placeholder 2"/>
          <p:cNvSpPr>
            <a:spLocks noGrp="1"/>
          </p:cNvSpPr>
          <p:nvPr>
            <p:ph idx="1"/>
          </p:nvPr>
        </p:nvSpPr>
        <p:spPr/>
        <p:txBody>
          <a:bodyPr/>
          <a:lstStyle/>
          <a:p>
            <a:r>
              <a:rPr lang="es-CO" dirty="0" smtClean="0"/>
              <a:t>A medida que el equipo trabaja en los entregables, se lleva a cabo las acciones de mitigación que se han definido para abordar cualquier riesgo identificado.</a:t>
            </a:r>
          </a:p>
          <a:p>
            <a:r>
              <a:rPr lang="es-CO" dirty="0" smtClean="0"/>
              <a:t>El registro de los riesgos del proyecto es un documento vivo, actualizado de forma continua durante todo el proyecto por el equipo que refleja el estado actual de todos los riesgos.</a:t>
            </a:r>
            <a:endParaRPr lang="fr-FR" dirty="0"/>
          </a:p>
        </p:txBody>
      </p:sp>
    </p:spTree>
    <p:extLst>
      <p:ext uri="{BB962C8B-B14F-4D97-AF65-F5344CB8AC3E}">
        <p14:creationId xmlns:p14="http://schemas.microsoft.com/office/powerpoint/2010/main" val="30467826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 Llevar a cabo el Standup diario</a:t>
            </a:r>
            <a:endParaRPr lang="fr-FR" dirty="0"/>
          </a:p>
        </p:txBody>
      </p:sp>
      <p:pic>
        <p:nvPicPr>
          <p:cNvPr id="4" name="Content Placeholder 3"/>
          <p:cNvPicPr>
            <a:picLocks noGrp="1" noChangeAspect="1"/>
          </p:cNvPicPr>
          <p:nvPr>
            <p:ph idx="1"/>
          </p:nvPr>
        </p:nvPicPr>
        <p:blipFill>
          <a:blip r:embed="rId2"/>
          <a:stretch>
            <a:fillRect/>
          </a:stretch>
        </p:blipFill>
        <p:spPr>
          <a:xfrm>
            <a:off x="1882915" y="1825625"/>
            <a:ext cx="8426169" cy="4351338"/>
          </a:xfrm>
          <a:prstGeom prst="rect">
            <a:avLst/>
          </a:prstGeom>
        </p:spPr>
      </p:pic>
    </p:spTree>
    <p:extLst>
      <p:ext uri="{BB962C8B-B14F-4D97-AF65-F5344CB8AC3E}">
        <p14:creationId xmlns:p14="http://schemas.microsoft.com/office/powerpoint/2010/main" val="14682672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a:t>
            </a:r>
            <a:r>
              <a:rPr lang="es-CO" dirty="0" err="1" smtClean="0">
                <a:solidFill>
                  <a:schemeClr val="accent2">
                    <a:lumMod val="50000"/>
                  </a:schemeClr>
                </a:solidFill>
              </a:rPr>
              <a:t>scrum</a:t>
            </a:r>
            <a:r>
              <a:rPr lang="es-CO" dirty="0" smtClean="0">
                <a:solidFill>
                  <a:schemeClr val="accent2">
                    <a:lumMod val="50000"/>
                  </a:schemeClr>
                </a:solidFill>
              </a:rPr>
              <a:t> *</a:t>
            </a:r>
          </a:p>
          <a:p>
            <a:r>
              <a:rPr lang="es-CO" dirty="0" smtClean="0">
                <a:solidFill>
                  <a:schemeClr val="accent2">
                    <a:lumMod val="50000"/>
                  </a:schemeClr>
                </a:solidFill>
              </a:rPr>
              <a:t>Scrum master *</a:t>
            </a:r>
          </a:p>
          <a:p>
            <a:r>
              <a:rPr lang="es-CO" dirty="0" smtClean="0">
                <a:solidFill>
                  <a:schemeClr val="accent2">
                    <a:lumMod val="50000"/>
                  </a:schemeClr>
                </a:solidFill>
              </a:rPr>
              <a:t>Sprint </a:t>
            </a:r>
            <a:r>
              <a:rPr lang="es-CO" dirty="0" err="1" smtClean="0">
                <a:solidFill>
                  <a:schemeClr val="accent2">
                    <a:lumMod val="50000"/>
                  </a:schemeClr>
                </a:solidFill>
              </a:rPr>
              <a:t>Burndown</a:t>
            </a:r>
            <a:r>
              <a:rPr lang="es-CO" dirty="0" smtClean="0">
                <a:solidFill>
                  <a:schemeClr val="accent2">
                    <a:lumMod val="50000"/>
                  </a:schemeClr>
                </a:solidFill>
              </a:rPr>
              <a:t> chart*</a:t>
            </a:r>
          </a:p>
          <a:p>
            <a:r>
              <a:rPr lang="es-CO" dirty="0" smtClean="0">
                <a:solidFill>
                  <a:schemeClr val="accent2">
                    <a:lumMod val="50000"/>
                  </a:schemeClr>
                </a:solidFill>
              </a:rPr>
              <a:t>Registro de impedimentos </a:t>
            </a:r>
            <a:r>
              <a:rPr lang="fr-FR" dirty="0" smtClean="0">
                <a:solidFill>
                  <a:schemeClr val="accent2">
                    <a:lumMod val="50000"/>
                  </a:schemeClr>
                </a:solidFill>
              </a:rPr>
              <a:t>*</a:t>
            </a:r>
          </a:p>
          <a:p>
            <a:r>
              <a:rPr lang="es-CO" dirty="0" err="1" smtClean="0"/>
              <a:t>Product</a:t>
            </a:r>
            <a:r>
              <a:rPr lang="es-CO" dirty="0" smtClean="0"/>
              <a:t> </a:t>
            </a:r>
            <a:r>
              <a:rPr lang="es-CO" dirty="0" err="1" smtClean="0"/>
              <a:t>Owner</a:t>
            </a:r>
            <a:endParaRPr lang="es-CO" dirty="0"/>
          </a:p>
          <a:p>
            <a:r>
              <a:rPr lang="es-CO" dirty="0" smtClean="0"/>
              <a:t>Experiencia del día anterior de trabajo</a:t>
            </a:r>
          </a:p>
          <a:p>
            <a:r>
              <a:rPr lang="es-CO" dirty="0" smtClean="0"/>
              <a:t>Scrumboard</a:t>
            </a:r>
          </a:p>
          <a:p>
            <a:r>
              <a:rPr lang="es-CO" dirty="0" smtClean="0"/>
              <a:t>dependencias</a:t>
            </a:r>
          </a:p>
        </p:txBody>
      </p:sp>
    </p:spTree>
    <p:extLst>
      <p:ext uri="{BB962C8B-B14F-4D97-AF65-F5344CB8AC3E}">
        <p14:creationId xmlns:p14="http://schemas.microsoft.com/office/powerpoint/2010/main" val="132432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4.5.1 Justificación del proyecto</a:t>
            </a:r>
            <a:endParaRPr lang="fr-FR" dirty="0"/>
          </a:p>
        </p:txBody>
      </p:sp>
      <p:sp>
        <p:nvSpPr>
          <p:cNvPr id="3" name="Content Placeholder 2"/>
          <p:cNvSpPr>
            <a:spLocks noGrp="1"/>
          </p:cNvSpPr>
          <p:nvPr>
            <p:ph sz="half" idx="1"/>
          </p:nvPr>
        </p:nvSpPr>
        <p:spPr/>
        <p:txBody>
          <a:bodyPr/>
          <a:lstStyle/>
          <a:p>
            <a:r>
              <a:rPr lang="es-CO" dirty="0"/>
              <a:t>Factores para determinar</a:t>
            </a:r>
          </a:p>
          <a:p>
            <a:pPr lvl="1"/>
            <a:r>
              <a:rPr lang="es-CO" dirty="0"/>
              <a:t>Project </a:t>
            </a:r>
            <a:r>
              <a:rPr lang="es-CO" dirty="0" err="1"/>
              <a:t>reasoning</a:t>
            </a:r>
            <a:endParaRPr lang="es-CO" dirty="0"/>
          </a:p>
          <a:p>
            <a:pPr lvl="1"/>
            <a:r>
              <a:rPr lang="es-CO" dirty="0"/>
              <a:t>Business </a:t>
            </a:r>
            <a:r>
              <a:rPr lang="es-CO" dirty="0" err="1"/>
              <a:t>needs</a:t>
            </a:r>
            <a:endParaRPr lang="es-CO" dirty="0"/>
          </a:p>
          <a:p>
            <a:pPr lvl="1"/>
            <a:r>
              <a:rPr lang="es-CO" dirty="0"/>
              <a:t>Project </a:t>
            </a:r>
            <a:r>
              <a:rPr lang="es-CO" dirty="0" err="1"/>
              <a:t>benefits</a:t>
            </a:r>
            <a:endParaRPr lang="es-CO" dirty="0"/>
          </a:p>
          <a:p>
            <a:pPr lvl="1"/>
            <a:r>
              <a:rPr lang="es-CO" dirty="0" err="1"/>
              <a:t>Opportunity</a:t>
            </a:r>
            <a:r>
              <a:rPr lang="es-CO" dirty="0"/>
              <a:t> </a:t>
            </a:r>
            <a:r>
              <a:rPr lang="es-CO" dirty="0" err="1"/>
              <a:t>cost</a:t>
            </a:r>
            <a:endParaRPr lang="es-CO" dirty="0"/>
          </a:p>
          <a:p>
            <a:pPr lvl="1"/>
            <a:r>
              <a:rPr lang="es-CO" dirty="0" err="1"/>
              <a:t>Main</a:t>
            </a:r>
            <a:r>
              <a:rPr lang="es-CO" dirty="0"/>
              <a:t> </a:t>
            </a:r>
            <a:r>
              <a:rPr lang="es-CO" dirty="0" err="1"/>
              <a:t>risks</a:t>
            </a:r>
            <a:endParaRPr lang="es-CO" dirty="0"/>
          </a:p>
          <a:p>
            <a:pPr lvl="1"/>
            <a:r>
              <a:rPr lang="es-CO" dirty="0"/>
              <a:t>Project </a:t>
            </a:r>
            <a:r>
              <a:rPr lang="es-CO" dirty="0" err="1"/>
              <a:t>timescales</a:t>
            </a:r>
            <a:endParaRPr lang="es-CO" dirty="0"/>
          </a:p>
          <a:p>
            <a:pPr lvl="1"/>
            <a:r>
              <a:rPr lang="es-CO" dirty="0"/>
              <a:t>Project </a:t>
            </a:r>
            <a:r>
              <a:rPr lang="es-CO" dirty="0" err="1"/>
              <a:t>cost</a:t>
            </a:r>
            <a:endParaRPr lang="fr-FR" dirty="0"/>
          </a:p>
        </p:txBody>
      </p:sp>
      <p:sp>
        <p:nvSpPr>
          <p:cNvPr id="4" name="Content Placeholder 3"/>
          <p:cNvSpPr>
            <a:spLocks noGrp="1"/>
          </p:cNvSpPr>
          <p:nvPr>
            <p:ph sz="half" idx="2"/>
          </p:nvPr>
        </p:nvSpPr>
        <p:spPr/>
        <p:txBody>
          <a:bodyPr/>
          <a:lstStyle/>
          <a:p>
            <a:r>
              <a:rPr lang="es-CO" dirty="0" err="1"/>
              <a:t>Determinacion</a:t>
            </a:r>
            <a:endParaRPr lang="es-CO" dirty="0"/>
          </a:p>
          <a:p>
            <a:pPr lvl="1"/>
            <a:r>
              <a:rPr lang="es-CO" dirty="0"/>
              <a:t>Evaluar y presentar un caso de negocio</a:t>
            </a:r>
          </a:p>
          <a:p>
            <a:pPr marL="914400" lvl="2" indent="0" algn="ctr">
              <a:buNone/>
            </a:pPr>
            <a:r>
              <a:rPr lang="es-CO" sz="1800" dirty="0"/>
              <a:t>Caso de negocio → declaración de la visión → justificación del negocio</a:t>
            </a:r>
            <a:endParaRPr lang="es-CO" dirty="0"/>
          </a:p>
          <a:p>
            <a:pPr lvl="1"/>
            <a:r>
              <a:rPr lang="es-CO" dirty="0"/>
              <a:t>Confirmar la realización de beneficios</a:t>
            </a:r>
            <a:endParaRPr lang="fr-FR" dirty="0"/>
          </a:p>
        </p:txBody>
      </p:sp>
    </p:spTree>
    <p:extLst>
      <p:ext uri="{BB962C8B-B14F-4D97-AF65-F5344CB8AC3E}">
        <p14:creationId xmlns:p14="http://schemas.microsoft.com/office/powerpoint/2010/main" val="393100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La inclusion de </a:t>
            </a:r>
            <a:r>
              <a:rPr lang="en-US" dirty="0" err="1"/>
              <a:t>actividades</a:t>
            </a:r>
            <a:r>
              <a:rPr lang="en-US" dirty="0"/>
              <a:t> tales </a:t>
            </a:r>
            <a:r>
              <a:rPr lang="en-US" dirty="0" err="1"/>
              <a:t>como</a:t>
            </a:r>
            <a:r>
              <a:rPr lang="en-US" dirty="0"/>
              <a:t> las </a:t>
            </a:r>
            <a:r>
              <a:rPr lang="en-US" dirty="0" err="1"/>
              <a:t>reuniones</a:t>
            </a:r>
            <a:r>
              <a:rPr lang="en-US" dirty="0"/>
              <a:t> de revision y la </a:t>
            </a:r>
            <a:r>
              <a:rPr lang="en-US" dirty="0" err="1"/>
              <a:t>escritura</a:t>
            </a:r>
            <a:r>
              <a:rPr lang="en-US" dirty="0"/>
              <a:t> de </a:t>
            </a:r>
            <a:r>
              <a:rPr lang="en-US" dirty="0" err="1"/>
              <a:t>documentos</a:t>
            </a:r>
            <a:r>
              <a:rPr lang="en-US" dirty="0"/>
              <a:t> de </a:t>
            </a:r>
            <a:r>
              <a:rPr lang="en-US" dirty="0" err="1"/>
              <a:t>diseño</a:t>
            </a:r>
            <a:r>
              <a:rPr lang="en-US" dirty="0"/>
              <a:t> </a:t>
            </a:r>
            <a:r>
              <a:rPr lang="en-US" dirty="0" err="1"/>
              <a:t>pueden</a:t>
            </a:r>
            <a:r>
              <a:rPr lang="en-US" dirty="0"/>
              <a:t> </a:t>
            </a:r>
            <a:r>
              <a:rPr lang="en-US" dirty="0" err="1"/>
              <a:t>ayudar</a:t>
            </a:r>
            <a:r>
              <a:rPr lang="en-US" dirty="0"/>
              <a:t> a </a:t>
            </a:r>
            <a:r>
              <a:rPr lang="en-US" dirty="0" err="1"/>
              <a:t>asegurar</a:t>
            </a:r>
            <a:r>
              <a:rPr lang="en-US" dirty="0"/>
              <a:t> el </a:t>
            </a:r>
            <a:r>
              <a:rPr lang="en-US" dirty="0" err="1"/>
              <a:t>cumplimineto</a:t>
            </a:r>
            <a:r>
              <a:rPr lang="en-US" dirty="0"/>
              <a:t> de las </a:t>
            </a:r>
            <a:r>
              <a:rPr lang="en-US" dirty="0" err="1"/>
              <a:t>normas</a:t>
            </a:r>
            <a:r>
              <a:rPr lang="en-US" dirty="0"/>
              <a:t> de </a:t>
            </a:r>
            <a:r>
              <a:rPr lang="en-US" dirty="0" err="1"/>
              <a:t>calidad</a:t>
            </a:r>
            <a:r>
              <a:rPr lang="en-US" dirty="0"/>
              <a:t> </a:t>
            </a:r>
            <a:r>
              <a:rPr lang="en-US" dirty="0" err="1"/>
              <a:t>interna</a:t>
            </a:r>
            <a:r>
              <a:rPr lang="en-US" dirty="0"/>
              <a:t> y externa. </a:t>
            </a:r>
          </a:p>
        </p:txBody>
      </p:sp>
    </p:spTree>
    <p:extLst>
      <p:ext uri="{BB962C8B-B14F-4D97-AF65-F5344CB8AC3E}">
        <p14:creationId xmlns:p14="http://schemas.microsoft.com/office/powerpoint/2010/main" val="1330907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10.2.1.6 Experiencia del día previo</a:t>
            </a:r>
            <a:endParaRPr lang="fr-FR" dirty="0"/>
          </a:p>
        </p:txBody>
      </p:sp>
      <p:sp>
        <p:nvSpPr>
          <p:cNvPr id="3" name="Content Placeholder 2"/>
          <p:cNvSpPr>
            <a:spLocks noGrp="1"/>
          </p:cNvSpPr>
          <p:nvPr>
            <p:ph idx="1"/>
          </p:nvPr>
        </p:nvSpPr>
        <p:spPr/>
        <p:txBody>
          <a:bodyPr/>
          <a:lstStyle/>
          <a:p>
            <a:r>
              <a:rPr lang="es-CO" dirty="0" smtClean="0"/>
              <a:t>Los miembros del equipo mantienen al tanto a sus compañeros en el </a:t>
            </a:r>
            <a:r>
              <a:rPr lang="es-CO" i="1" dirty="0" err="1" smtClean="0"/>
              <a:t>Daily</a:t>
            </a:r>
            <a:r>
              <a:rPr lang="es-CO" i="1" dirty="0" smtClean="0"/>
              <a:t> Standup Meeting</a:t>
            </a:r>
            <a:r>
              <a:rPr lang="es-CO" dirty="0" smtClean="0"/>
              <a:t> </a:t>
            </a:r>
          </a:p>
          <a:p>
            <a:r>
              <a:rPr lang="es-CO" dirty="0" smtClean="0"/>
              <a:t>Los miembros discuten logros y la experiencia de trabajo del día anterior. Esta experiencia se convierte en una entrada para el </a:t>
            </a:r>
            <a:r>
              <a:rPr lang="es-CO" dirty="0" err="1" smtClean="0"/>
              <a:t>Daily</a:t>
            </a:r>
            <a:r>
              <a:rPr lang="es-CO" dirty="0" smtClean="0"/>
              <a:t> Standup Meeting.</a:t>
            </a:r>
            <a:endParaRPr lang="es-CO" dirty="0"/>
          </a:p>
        </p:txBody>
      </p:sp>
    </p:spTree>
    <p:extLst>
      <p:ext uri="{BB962C8B-B14F-4D97-AF65-F5344CB8AC3E}">
        <p14:creationId xmlns:p14="http://schemas.microsoft.com/office/powerpoint/2010/main" val="4000245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Daily</a:t>
            </a:r>
            <a:r>
              <a:rPr lang="es-CO" dirty="0" smtClean="0">
                <a:solidFill>
                  <a:schemeClr val="accent2">
                    <a:lumMod val="50000"/>
                  </a:schemeClr>
                </a:solidFill>
              </a:rPr>
              <a:t> Standup Meeting *</a:t>
            </a:r>
          </a:p>
          <a:p>
            <a:r>
              <a:rPr lang="es-CO" dirty="0" smtClean="0">
                <a:solidFill>
                  <a:schemeClr val="accent2">
                    <a:lumMod val="50000"/>
                  </a:schemeClr>
                </a:solidFill>
              </a:rPr>
              <a:t>Tres preguntas diarias *</a:t>
            </a:r>
          </a:p>
          <a:p>
            <a:r>
              <a:rPr lang="es-CO" dirty="0" smtClean="0"/>
              <a:t>Sala de guerra</a:t>
            </a:r>
          </a:p>
          <a:p>
            <a:r>
              <a:rPr lang="es-CO" dirty="0" smtClean="0"/>
              <a:t>videoconferencia</a:t>
            </a:r>
            <a:endParaRPr lang="fr-FR" dirty="0"/>
          </a:p>
        </p:txBody>
      </p:sp>
    </p:spTree>
    <p:extLst>
      <p:ext uri="{BB962C8B-B14F-4D97-AF65-F5344CB8AC3E}">
        <p14:creationId xmlns:p14="http://schemas.microsoft.com/office/powerpoint/2010/main" val="8787581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10.2.2.2 Tres preguntas diarias</a:t>
            </a:r>
            <a:endParaRPr lang="fr-FR" dirty="0"/>
          </a:p>
        </p:txBody>
      </p:sp>
      <p:sp>
        <p:nvSpPr>
          <p:cNvPr id="3" name="Content Placeholder 2"/>
          <p:cNvSpPr>
            <a:spLocks noGrp="1"/>
          </p:cNvSpPr>
          <p:nvPr>
            <p:ph idx="1"/>
          </p:nvPr>
        </p:nvSpPr>
        <p:spPr/>
        <p:txBody>
          <a:bodyPr>
            <a:normAutofit lnSpcReduction="10000"/>
          </a:bodyPr>
          <a:lstStyle/>
          <a:p>
            <a:r>
              <a:rPr lang="es-CO" dirty="0" smtClean="0"/>
              <a:t>En el </a:t>
            </a:r>
            <a:r>
              <a:rPr lang="es-CO" dirty="0" err="1" smtClean="0"/>
              <a:t>Daily</a:t>
            </a:r>
            <a:r>
              <a:rPr lang="es-CO" dirty="0" smtClean="0"/>
              <a:t> Standup Meeting, facilitado por el Scrum Master, cada miembro proporciona información dando respuesta a 3 preguntas:</a:t>
            </a:r>
          </a:p>
          <a:p>
            <a:pPr lvl="1"/>
            <a:r>
              <a:rPr lang="es-CO" dirty="0" smtClean="0"/>
              <a:t>¿Qué termine ayer?</a:t>
            </a:r>
          </a:p>
          <a:p>
            <a:pPr lvl="1"/>
            <a:r>
              <a:rPr lang="es-CO" dirty="0" smtClean="0"/>
              <a:t>¿Qué voy a terminar hoy?</a:t>
            </a:r>
            <a:endParaRPr lang="fr-FR" dirty="0"/>
          </a:p>
          <a:p>
            <a:pPr lvl="1"/>
            <a:r>
              <a:rPr lang="es-CO" dirty="0" smtClean="0"/>
              <a:t>¿Qué impedimentos y obstáculos estoy enfrentando?</a:t>
            </a:r>
            <a:endParaRPr lang="es-CO" dirty="0"/>
          </a:p>
          <a:p>
            <a:r>
              <a:rPr lang="es-CO" dirty="0" smtClean="0"/>
              <a:t>Se recomienda que las 2 primeras preguntas sean respondidas de manera cuantificable, si es posible, en lugar de respuestas largas y cualitativas.</a:t>
            </a:r>
          </a:p>
          <a:p>
            <a:r>
              <a:rPr lang="es-CO" dirty="0" smtClean="0"/>
              <a:t>Se pueden organizar reuniones adicionales después del </a:t>
            </a:r>
            <a:r>
              <a:rPr lang="es-CO" dirty="0" err="1" smtClean="0"/>
              <a:t>daily</a:t>
            </a:r>
            <a:r>
              <a:rPr lang="es-CO" dirty="0" smtClean="0"/>
              <a:t> Standup meeting para hacer frente a los temas que necesitan un análisis adicional.</a:t>
            </a:r>
            <a:endParaRPr lang="fr-FR" dirty="0"/>
          </a:p>
        </p:txBody>
      </p:sp>
    </p:spTree>
    <p:extLst>
      <p:ext uri="{BB962C8B-B14F-4D97-AF65-F5344CB8AC3E}">
        <p14:creationId xmlns:p14="http://schemas.microsoft.com/office/powerpoint/2010/main" val="6082874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10.2.2.3 Sala de guerra</a:t>
            </a:r>
            <a:endParaRPr lang="fr-FR" dirty="0"/>
          </a:p>
        </p:txBody>
      </p:sp>
      <p:sp>
        <p:nvSpPr>
          <p:cNvPr id="3" name="Content Placeholder 2"/>
          <p:cNvSpPr>
            <a:spLocks noGrp="1"/>
          </p:cNvSpPr>
          <p:nvPr>
            <p:ph idx="1"/>
          </p:nvPr>
        </p:nvSpPr>
        <p:spPr/>
        <p:txBody>
          <a:bodyPr/>
          <a:lstStyle/>
          <a:p>
            <a:r>
              <a:rPr lang="es-CO" dirty="0" smtClean="0"/>
              <a:t>El termino comúnmente utilizado para describir el lugar donde trabaja el equipo. </a:t>
            </a:r>
          </a:p>
          <a:p>
            <a:r>
              <a:rPr lang="es-CO" dirty="0" smtClean="0"/>
              <a:t>Normalmente esta diseñado de forma que los miembros puedan moverse libremente, trabajar y comunicarse fácilmente ya que se encuentran cerca el uno del otro.</a:t>
            </a:r>
          </a:p>
          <a:p>
            <a:r>
              <a:rPr lang="es-CO" dirty="0" smtClean="0"/>
              <a:t>Para facilitar el flujo de trabajo se usan tarjetas índices, fichas, notas adhesivas y otras herramientas.</a:t>
            </a:r>
          </a:p>
          <a:p>
            <a:r>
              <a:rPr lang="es-CO" dirty="0" smtClean="0"/>
              <a:t>La sala es a veces ruidosa debido a las conversaciones del equipo, pero contribuyen al progreso del equipo</a:t>
            </a:r>
            <a:endParaRPr lang="fr-FR" dirty="0"/>
          </a:p>
        </p:txBody>
      </p:sp>
    </p:spTree>
    <p:extLst>
      <p:ext uri="{BB962C8B-B14F-4D97-AF65-F5344CB8AC3E}">
        <p14:creationId xmlns:p14="http://schemas.microsoft.com/office/powerpoint/2010/main" val="1544407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Tabla de trabajo consumido del Sprint *</a:t>
            </a:r>
          </a:p>
          <a:p>
            <a:r>
              <a:rPr lang="es-CO" dirty="0" smtClean="0">
                <a:solidFill>
                  <a:schemeClr val="accent2">
                    <a:lumMod val="50000"/>
                  </a:schemeClr>
                </a:solidFill>
              </a:rPr>
              <a:t>Registro de impedimentos actualizado *</a:t>
            </a:r>
          </a:p>
          <a:p>
            <a:r>
              <a:rPr lang="es-CO" dirty="0" smtClean="0"/>
              <a:t>Equipo Scrum motivado</a:t>
            </a:r>
          </a:p>
          <a:p>
            <a:r>
              <a:rPr lang="es-CO" dirty="0" smtClean="0"/>
              <a:t>Tablero Scrum actualizado</a:t>
            </a:r>
          </a:p>
          <a:p>
            <a:r>
              <a:rPr lang="es-CO" dirty="0" smtClean="0"/>
              <a:t>Riesgos identificados</a:t>
            </a:r>
          </a:p>
          <a:p>
            <a:r>
              <a:rPr lang="es-CO" dirty="0" smtClean="0"/>
              <a:t>Riesgos mitigados</a:t>
            </a:r>
            <a:endParaRPr lang="fr-FR" dirty="0"/>
          </a:p>
        </p:txBody>
      </p:sp>
    </p:spTree>
    <p:extLst>
      <p:ext uri="{BB962C8B-B14F-4D97-AF65-F5344CB8AC3E}">
        <p14:creationId xmlns:p14="http://schemas.microsoft.com/office/powerpoint/2010/main" val="34058778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10.2.3.3 Equipo Scrum motivado</a:t>
            </a:r>
            <a:endParaRPr lang="fr-FR" dirty="0"/>
          </a:p>
        </p:txBody>
      </p:sp>
      <p:sp>
        <p:nvSpPr>
          <p:cNvPr id="3" name="Content Placeholder 2"/>
          <p:cNvSpPr>
            <a:spLocks noGrp="1"/>
          </p:cNvSpPr>
          <p:nvPr>
            <p:ph idx="1"/>
          </p:nvPr>
        </p:nvSpPr>
        <p:spPr/>
        <p:txBody>
          <a:bodyPr/>
          <a:lstStyle/>
          <a:p>
            <a:r>
              <a:rPr lang="es-CO" dirty="0" err="1" smtClean="0"/>
              <a:t>Daily</a:t>
            </a:r>
            <a:r>
              <a:rPr lang="es-CO" dirty="0" smtClean="0"/>
              <a:t> Standup meeting propaga la idea de que cada miembro del equipo es valioso y es un importante contribuyente, lo que mejora la moral individual de Equipo.</a:t>
            </a:r>
          </a:p>
          <a:p>
            <a:r>
              <a:rPr lang="es-CO" dirty="0" smtClean="0"/>
              <a:t>Concepto de equipos auto-organizados, mejora la motivación general, conduce a un mejor rendimiento del equipo y mejora la calidad de los resultados producidos.</a:t>
            </a:r>
            <a:endParaRPr lang="fr-FR" dirty="0"/>
          </a:p>
        </p:txBody>
      </p:sp>
    </p:spTree>
    <p:extLst>
      <p:ext uri="{BB962C8B-B14F-4D97-AF65-F5344CB8AC3E}">
        <p14:creationId xmlns:p14="http://schemas.microsoft.com/office/powerpoint/2010/main" val="3046620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 Mantenimiento de la lista priorizada de pendientes del producto</a:t>
            </a:r>
            <a:endParaRPr lang="fr-FR" dirty="0"/>
          </a:p>
        </p:txBody>
      </p:sp>
      <p:pic>
        <p:nvPicPr>
          <p:cNvPr id="4" name="Content Placeholder 3"/>
          <p:cNvPicPr>
            <a:picLocks noGrp="1" noChangeAspect="1"/>
          </p:cNvPicPr>
          <p:nvPr>
            <p:ph idx="1"/>
          </p:nvPr>
        </p:nvPicPr>
        <p:blipFill>
          <a:blip r:embed="rId2"/>
          <a:stretch>
            <a:fillRect/>
          </a:stretch>
        </p:blipFill>
        <p:spPr>
          <a:xfrm>
            <a:off x="2616740" y="1825625"/>
            <a:ext cx="6958519" cy="4351338"/>
          </a:xfrm>
          <a:prstGeom prst="rect">
            <a:avLst/>
          </a:prstGeom>
        </p:spPr>
      </p:pic>
    </p:spTree>
    <p:extLst>
      <p:ext uri="{BB962C8B-B14F-4D97-AF65-F5344CB8AC3E}">
        <p14:creationId xmlns:p14="http://schemas.microsoft.com/office/powerpoint/2010/main" val="29584035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Equipo Scrum Core *</a:t>
            </a:r>
          </a:p>
          <a:p>
            <a:r>
              <a:rPr lang="es-CO" dirty="0" smtClean="0">
                <a:solidFill>
                  <a:schemeClr val="accent2">
                    <a:lumMod val="50000"/>
                  </a:schemeClr>
                </a:solidFill>
              </a:rPr>
              <a:t>Lista priorizada de pendientes del producto *</a:t>
            </a:r>
          </a:p>
          <a:p>
            <a:r>
              <a:rPr lang="es-CO" dirty="0" smtClean="0"/>
              <a:t>Entregables rechazados</a:t>
            </a:r>
          </a:p>
          <a:p>
            <a:r>
              <a:rPr lang="es-CO" dirty="0" smtClean="0"/>
              <a:t>Solicitudes de cambios aprobados</a:t>
            </a:r>
          </a:p>
          <a:p>
            <a:r>
              <a:rPr lang="es-CO" dirty="0" smtClean="0"/>
              <a:t>Solicitud de cambios rechazados</a:t>
            </a:r>
          </a:p>
          <a:p>
            <a:r>
              <a:rPr lang="es-CO" dirty="0" smtClean="0"/>
              <a:t>Riegos identificados</a:t>
            </a:r>
          </a:p>
          <a:p>
            <a:r>
              <a:rPr lang="es-CO" dirty="0" smtClean="0"/>
              <a:t>Lista de pendientes del producto del programa actualizada</a:t>
            </a:r>
          </a:p>
          <a:p>
            <a:r>
              <a:rPr lang="es-CO" dirty="0" smtClean="0"/>
              <a:t>Registro de retrospectiva del Sprint</a:t>
            </a:r>
          </a:p>
          <a:p>
            <a:r>
              <a:rPr lang="es-CO" dirty="0" smtClean="0"/>
              <a:t>Dependencias</a:t>
            </a:r>
          </a:p>
          <a:p>
            <a:r>
              <a:rPr lang="es-CO" dirty="0" smtClean="0"/>
              <a:t>Cronograma de planificación del lanzamiento</a:t>
            </a:r>
            <a:endParaRPr lang="fr-FR" dirty="0"/>
          </a:p>
        </p:txBody>
      </p:sp>
    </p:spTree>
    <p:extLst>
      <p:ext uri="{BB962C8B-B14F-4D97-AF65-F5344CB8AC3E}">
        <p14:creationId xmlns:p14="http://schemas.microsoft.com/office/powerpoint/2010/main" val="3910844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10.3.1.3 Entregables rechazados</a:t>
            </a:r>
            <a:endParaRPr lang="fr-FR" dirty="0"/>
          </a:p>
        </p:txBody>
      </p:sp>
      <p:sp>
        <p:nvSpPr>
          <p:cNvPr id="3" name="Content Placeholder 2"/>
          <p:cNvSpPr>
            <a:spLocks noGrp="1"/>
          </p:cNvSpPr>
          <p:nvPr>
            <p:ph idx="1"/>
          </p:nvPr>
        </p:nvSpPr>
        <p:spPr/>
        <p:txBody>
          <a:bodyPr/>
          <a:lstStyle/>
          <a:p>
            <a:r>
              <a:rPr lang="es-CO" dirty="0" smtClean="0"/>
              <a:t>En los casos en que una entrega no cumpla con los criterios de aceptación, esto se considera como </a:t>
            </a:r>
            <a:r>
              <a:rPr lang="es-CO" i="1" dirty="0" err="1" smtClean="0"/>
              <a:t>rejected</a:t>
            </a:r>
            <a:r>
              <a:rPr lang="es-CO" i="1" dirty="0" smtClean="0"/>
              <a:t> </a:t>
            </a:r>
            <a:r>
              <a:rPr lang="es-CO" i="1" dirty="0" err="1" smtClean="0"/>
              <a:t>deliverables</a:t>
            </a:r>
            <a:r>
              <a:rPr lang="es-CO" dirty="0" smtClean="0"/>
              <a:t>.</a:t>
            </a:r>
          </a:p>
          <a:p>
            <a:r>
              <a:rPr lang="es-CO" dirty="0" smtClean="0"/>
              <a:t>Los </a:t>
            </a:r>
            <a:r>
              <a:rPr lang="es-CO" i="1" dirty="0" err="1"/>
              <a:t>rejected</a:t>
            </a:r>
            <a:r>
              <a:rPr lang="es-CO" i="1" dirty="0"/>
              <a:t> </a:t>
            </a:r>
            <a:r>
              <a:rPr lang="es-CO" i="1" dirty="0" err="1" smtClean="0"/>
              <a:t>deliverables</a:t>
            </a:r>
            <a:r>
              <a:rPr lang="es-CO" dirty="0" smtClean="0"/>
              <a:t> no se mantiene en una lista separada, simplemente permanecen en 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y no son marcados como DONE para que puedan ser re-</a:t>
            </a:r>
            <a:r>
              <a:rPr lang="es-CO" dirty="0" err="1" smtClean="0"/>
              <a:t>prioirzadas</a:t>
            </a:r>
            <a:r>
              <a:rPr lang="es-CO" dirty="0" smtClean="0"/>
              <a:t> en el proceso de mantenimiento de la lista priorizada de pendientes del producto.</a:t>
            </a:r>
            <a:endParaRPr lang="fr-FR" dirty="0"/>
          </a:p>
        </p:txBody>
      </p:sp>
    </p:spTree>
    <p:extLst>
      <p:ext uri="{BB962C8B-B14F-4D97-AF65-F5344CB8AC3E}">
        <p14:creationId xmlns:p14="http://schemas.microsoft.com/office/powerpoint/2010/main" val="2538903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a:t>
            </a:r>
            <a:r>
              <a:rPr lang="es-CO" smtClean="0">
                <a:solidFill>
                  <a:schemeClr val="accent2">
                    <a:lumMod val="50000"/>
                  </a:schemeClr>
                </a:solidFill>
              </a:rPr>
              <a:t>repaso/revisión de </a:t>
            </a:r>
            <a:r>
              <a:rPr lang="es-CO" dirty="0" smtClean="0">
                <a:solidFill>
                  <a:schemeClr val="accent2">
                    <a:lumMod val="50000"/>
                  </a:schemeClr>
                </a:solidFill>
              </a:rPr>
              <a:t>priorización de la lista de producto *</a:t>
            </a:r>
          </a:p>
          <a:p>
            <a:r>
              <a:rPr lang="es-CO" dirty="0" smtClean="0"/>
              <a:t>Técnicas de comunicación</a:t>
            </a:r>
          </a:p>
          <a:p>
            <a:endParaRPr lang="fr-FR" dirty="0"/>
          </a:p>
        </p:txBody>
      </p:sp>
    </p:spTree>
    <p:extLst>
      <p:ext uri="{BB962C8B-B14F-4D97-AF65-F5344CB8AC3E}">
        <p14:creationId xmlns:p14="http://schemas.microsoft.com/office/powerpoint/2010/main" val="196044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5.4.4 </a:t>
            </a:r>
            <a:r>
              <a:rPr lang="en-US" dirty="0" err="1"/>
              <a:t>Aceptacion</a:t>
            </a:r>
            <a:r>
              <a:rPr lang="en-US" dirty="0"/>
              <a:t> o </a:t>
            </a:r>
            <a:r>
              <a:rPr lang="en-US" dirty="0" err="1"/>
              <a:t>rechazo</a:t>
            </a:r>
            <a:r>
              <a:rPr lang="en-US" dirty="0"/>
              <a:t> de </a:t>
            </a:r>
            <a:r>
              <a:rPr lang="en-US" dirty="0" err="1"/>
              <a:t>elementos</a:t>
            </a:r>
            <a:r>
              <a:rPr lang="en-US" dirty="0"/>
              <a:t> de Prioritized Product Backlog</a:t>
            </a:r>
          </a:p>
        </p:txBody>
      </p:sp>
      <p:sp>
        <p:nvSpPr>
          <p:cNvPr id="3" name="Marcador de contenido 2"/>
          <p:cNvSpPr>
            <a:spLocks noGrp="1"/>
          </p:cNvSpPr>
          <p:nvPr>
            <p:ph idx="1"/>
          </p:nvPr>
        </p:nvSpPr>
        <p:spPr/>
        <p:txBody>
          <a:bodyPr>
            <a:normAutofit lnSpcReduction="10000"/>
          </a:bodyPr>
          <a:lstStyle/>
          <a:p>
            <a:r>
              <a:rPr lang="en-US" dirty="0" err="1"/>
              <a:t>Hacia</a:t>
            </a:r>
            <a:r>
              <a:rPr lang="en-US" dirty="0"/>
              <a:t> el final de </a:t>
            </a:r>
            <a:r>
              <a:rPr lang="en-US" dirty="0" err="1"/>
              <a:t>cualquier</a:t>
            </a:r>
            <a:r>
              <a:rPr lang="en-US" dirty="0"/>
              <a:t> </a:t>
            </a:r>
            <a:r>
              <a:rPr lang="en-US" dirty="0" err="1"/>
              <a:t>iteracion</a:t>
            </a:r>
            <a:r>
              <a:rPr lang="en-US" dirty="0"/>
              <a:t>, la </a:t>
            </a:r>
            <a:r>
              <a:rPr lang="en-US" dirty="0" err="1"/>
              <a:t>unidad</a:t>
            </a:r>
            <a:r>
              <a:rPr lang="en-US" dirty="0"/>
              <a:t> de </a:t>
            </a:r>
            <a:r>
              <a:rPr lang="en-US" dirty="0" err="1"/>
              <a:t>negocio</a:t>
            </a:r>
            <a:r>
              <a:rPr lang="en-US" dirty="0"/>
              <a:t> </a:t>
            </a:r>
            <a:r>
              <a:rPr lang="en-US" dirty="0" err="1"/>
              <a:t>correspondiente</a:t>
            </a:r>
            <a:r>
              <a:rPr lang="en-US" dirty="0"/>
              <a:t> y </a:t>
            </a:r>
            <a:r>
              <a:rPr lang="en-US" dirty="0" err="1"/>
              <a:t>los</a:t>
            </a:r>
            <a:r>
              <a:rPr lang="en-US" dirty="0"/>
              <a:t> </a:t>
            </a:r>
            <a:r>
              <a:rPr lang="en-US" dirty="0" err="1"/>
              <a:t>socios</a:t>
            </a:r>
            <a:r>
              <a:rPr lang="en-US" dirty="0"/>
              <a:t> participant </a:t>
            </a:r>
            <a:r>
              <a:rPr lang="en-US" dirty="0" err="1"/>
              <a:t>en</a:t>
            </a:r>
            <a:r>
              <a:rPr lang="en-US" dirty="0"/>
              <a:t> un Sprint Review Meeting </a:t>
            </a:r>
            <a:r>
              <a:rPr lang="en-US" dirty="0" err="1"/>
              <a:t>en</a:t>
            </a:r>
            <a:r>
              <a:rPr lang="en-US" dirty="0"/>
              <a:t> el que el </a:t>
            </a:r>
            <a:r>
              <a:rPr lang="en-US" dirty="0" err="1"/>
              <a:t>incremento</a:t>
            </a:r>
            <a:r>
              <a:rPr lang="en-US" dirty="0"/>
              <a:t> del product se le </a:t>
            </a:r>
            <a:r>
              <a:rPr lang="en-US" dirty="0" err="1"/>
              <a:t>demuestra</a:t>
            </a:r>
            <a:r>
              <a:rPr lang="en-US" dirty="0"/>
              <a:t> al Product Owner, customer, y </a:t>
            </a:r>
            <a:r>
              <a:rPr lang="en-US" dirty="0" err="1"/>
              <a:t>alos</a:t>
            </a:r>
            <a:r>
              <a:rPr lang="en-US" dirty="0"/>
              <a:t> </a:t>
            </a:r>
            <a:r>
              <a:rPr lang="en-US" dirty="0" err="1"/>
              <a:t>usuarios</a:t>
            </a:r>
            <a:r>
              <a:rPr lang="en-US" dirty="0"/>
              <a:t>. </a:t>
            </a:r>
          </a:p>
          <a:p>
            <a:r>
              <a:rPr lang="en-US" dirty="0"/>
              <a:t>Solo el Product Owner </a:t>
            </a:r>
            <a:r>
              <a:rPr lang="en-US" dirty="0" err="1"/>
              <a:t>tiene</a:t>
            </a:r>
            <a:r>
              <a:rPr lang="en-US" dirty="0"/>
              <a:t> el </a:t>
            </a:r>
            <a:r>
              <a:rPr lang="en-US" dirty="0" err="1"/>
              <a:t>poder</a:t>
            </a:r>
            <a:r>
              <a:rPr lang="en-US" dirty="0"/>
              <a:t> de </a:t>
            </a:r>
            <a:r>
              <a:rPr lang="en-US" dirty="0" err="1"/>
              <a:t>aceptar</a:t>
            </a:r>
            <a:r>
              <a:rPr lang="en-US" dirty="0"/>
              <a:t>/</a:t>
            </a:r>
            <a:r>
              <a:rPr lang="en-US" dirty="0" err="1"/>
              <a:t>rechazar</a:t>
            </a:r>
            <a:r>
              <a:rPr lang="en-US" dirty="0"/>
              <a:t> un User Story </a:t>
            </a:r>
            <a:r>
              <a:rPr lang="en-US" dirty="0" err="1"/>
              <a:t>en</a:t>
            </a:r>
            <a:r>
              <a:rPr lang="en-US" dirty="0"/>
              <a:t> particular de </a:t>
            </a:r>
            <a:r>
              <a:rPr lang="en-US" dirty="0" err="1"/>
              <a:t>acuerdo</a:t>
            </a:r>
            <a:r>
              <a:rPr lang="en-US" dirty="0"/>
              <a:t> al </a:t>
            </a:r>
            <a:r>
              <a:rPr lang="en-US" dirty="0" err="1"/>
              <a:t>acordado</a:t>
            </a:r>
            <a:r>
              <a:rPr lang="en-US" dirty="0"/>
              <a:t> Acceptance Criteria.</a:t>
            </a:r>
          </a:p>
          <a:p>
            <a:r>
              <a:rPr lang="en-US" dirty="0" err="1"/>
              <a:t>Es</a:t>
            </a:r>
            <a:r>
              <a:rPr lang="en-US" dirty="0"/>
              <a:t> la </a:t>
            </a:r>
            <a:r>
              <a:rPr lang="en-US" dirty="0" err="1"/>
              <a:t>responsabilidad</a:t>
            </a:r>
            <a:r>
              <a:rPr lang="en-US" dirty="0"/>
              <a:t> del Scrum Master </a:t>
            </a:r>
            <a:r>
              <a:rPr lang="en-US" dirty="0" err="1"/>
              <a:t>asegurar</a:t>
            </a:r>
            <a:r>
              <a:rPr lang="en-US" dirty="0"/>
              <a:t> que </a:t>
            </a:r>
            <a:r>
              <a:rPr lang="en-US" dirty="0" err="1"/>
              <a:t>los</a:t>
            </a:r>
            <a:r>
              <a:rPr lang="en-US" dirty="0"/>
              <a:t> Acceptance Criteria para un User Story no se </a:t>
            </a:r>
            <a:r>
              <a:rPr lang="en-US" dirty="0" err="1"/>
              <a:t>modifiquen</a:t>
            </a:r>
            <a:r>
              <a:rPr lang="en-US" dirty="0"/>
              <a:t> </a:t>
            </a:r>
            <a:r>
              <a:rPr lang="en-US" dirty="0" err="1"/>
              <a:t>por</a:t>
            </a:r>
            <a:r>
              <a:rPr lang="en-US" dirty="0"/>
              <a:t> el </a:t>
            </a:r>
            <a:r>
              <a:rPr lang="en-US" dirty="0" err="1"/>
              <a:t>Producto</a:t>
            </a:r>
            <a:r>
              <a:rPr lang="en-US" dirty="0"/>
              <a:t> Owner </a:t>
            </a:r>
            <a:r>
              <a:rPr lang="en-US" dirty="0" err="1"/>
              <a:t>durante</a:t>
            </a:r>
            <a:r>
              <a:rPr lang="en-US" dirty="0"/>
              <a:t> un Sprint.</a:t>
            </a:r>
            <a:endParaRPr lang="en-US" u="sng" dirty="0"/>
          </a:p>
          <a:p>
            <a:r>
              <a:rPr lang="en-US" b="1" i="1" dirty="0"/>
              <a:t>Los User Stories </a:t>
            </a:r>
            <a:r>
              <a:rPr lang="en-US" b="1" i="1" dirty="0" err="1"/>
              <a:t>casi</a:t>
            </a:r>
            <a:r>
              <a:rPr lang="en-US" b="1" i="1" dirty="0"/>
              <a:t> </a:t>
            </a:r>
            <a:r>
              <a:rPr lang="en-US" b="1" i="1" dirty="0" err="1"/>
              <a:t>por</a:t>
            </a:r>
            <a:r>
              <a:rPr lang="en-US" b="1" i="1" dirty="0"/>
              <a:t> </a:t>
            </a:r>
            <a:r>
              <a:rPr lang="en-US" b="1" i="1" dirty="0" err="1"/>
              <a:t>terminar</a:t>
            </a:r>
            <a:r>
              <a:rPr lang="en-US" b="1" i="1" dirty="0"/>
              <a:t> son </a:t>
            </a:r>
            <a:r>
              <a:rPr lang="en-US" b="1" i="1" dirty="0" err="1"/>
              <a:t>rechazados</a:t>
            </a:r>
            <a:r>
              <a:rPr lang="en-US" b="1" i="1" dirty="0"/>
              <a:t> </a:t>
            </a:r>
            <a:r>
              <a:rPr lang="en-US" b="1" i="1" dirty="0" err="1"/>
              <a:t>por</a:t>
            </a:r>
            <a:r>
              <a:rPr lang="en-US" b="1" i="1" dirty="0"/>
              <a:t> no </a:t>
            </a:r>
            <a:r>
              <a:rPr lang="en-US" b="1" i="1" dirty="0" err="1"/>
              <a:t>estar</a:t>
            </a:r>
            <a:r>
              <a:rPr lang="en-US" b="1" i="1" dirty="0"/>
              <a:t> </a:t>
            </a:r>
            <a:r>
              <a:rPr lang="en-US" b="1" i="1" dirty="0" err="1"/>
              <a:t>terminados</a:t>
            </a:r>
            <a:r>
              <a:rPr lang="en-US" b="1" i="1" dirty="0"/>
              <a:t> y se </a:t>
            </a:r>
            <a:r>
              <a:rPr lang="en-US" b="1" i="1" dirty="0" err="1"/>
              <a:t>trasladan</a:t>
            </a:r>
            <a:r>
              <a:rPr lang="en-US" b="1" i="1" dirty="0"/>
              <a:t> de Nuevo al Prioritized Product Backlog.</a:t>
            </a:r>
          </a:p>
        </p:txBody>
      </p:sp>
    </p:spTree>
    <p:extLst>
      <p:ext uri="{BB962C8B-B14F-4D97-AF65-F5344CB8AC3E}">
        <p14:creationId xmlns:p14="http://schemas.microsoft.com/office/powerpoint/2010/main" val="27836644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10.3.2.1 Reunión de repaso de Priorización de la lista de producto</a:t>
            </a:r>
            <a:endParaRPr lang="fr-FR" dirty="0"/>
          </a:p>
        </p:txBody>
      </p:sp>
      <p:sp>
        <p:nvSpPr>
          <p:cNvPr id="3" name="Content Placeholder 2"/>
          <p:cNvSpPr>
            <a:spLocks noGrp="1"/>
          </p:cNvSpPr>
          <p:nvPr>
            <p:ph idx="1"/>
          </p:nvPr>
        </p:nvSpPr>
        <p:spPr/>
        <p:txBody>
          <a:bodyPr/>
          <a:lstStyle/>
          <a:p>
            <a:r>
              <a:rPr lang="es-CO" dirty="0" smtClean="0"/>
              <a:t>La intención de esta reunión es asegurar que las Historias de Usuario y los criterios de aceptación se entiendan y se escriban correctamente por el </a:t>
            </a:r>
            <a:r>
              <a:rPr lang="es-CO" dirty="0" err="1" smtClean="0"/>
              <a:t>Product</a:t>
            </a:r>
            <a:r>
              <a:rPr lang="es-CO" dirty="0" smtClean="0"/>
              <a:t> </a:t>
            </a:r>
            <a:r>
              <a:rPr lang="es-CO" dirty="0" err="1" smtClean="0"/>
              <a:t>Owner</a:t>
            </a:r>
            <a:r>
              <a:rPr lang="es-CO" dirty="0" smtClean="0"/>
              <a:t> de modo que reflejen los requisitos de los </a:t>
            </a:r>
            <a:r>
              <a:rPr lang="es-CO" dirty="0" err="1" smtClean="0"/>
              <a:t>stakeholders</a:t>
            </a:r>
            <a:r>
              <a:rPr lang="es-CO" dirty="0" smtClean="0"/>
              <a:t>.</a:t>
            </a:r>
          </a:p>
          <a:p>
            <a:r>
              <a:rPr lang="es-CO" dirty="0" smtClean="0"/>
              <a:t>Que las Historias de usuario sean entendidas por todos los miembros del equipo Scrum.</a:t>
            </a:r>
          </a:p>
          <a:p>
            <a:r>
              <a:rPr lang="es-CO" dirty="0" smtClean="0"/>
              <a:t>Que las Historias de usuario de los usuarios de alta prioridad sean muy refinados para que el Equipo pueda estimar correctamente y comprometerse con este tipo de Historias de Usuario.</a:t>
            </a:r>
            <a:endParaRPr lang="fr-FR" dirty="0"/>
          </a:p>
        </p:txBody>
      </p:sp>
    </p:spTree>
    <p:extLst>
      <p:ext uri="{BB962C8B-B14F-4D97-AF65-F5344CB8AC3E}">
        <p14:creationId xmlns:p14="http://schemas.microsoft.com/office/powerpoint/2010/main" val="1074439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10.3.2.2. Técnicas de comunicación</a:t>
            </a:r>
            <a:endParaRPr lang="fr-FR" dirty="0"/>
          </a:p>
        </p:txBody>
      </p:sp>
      <p:sp>
        <p:nvSpPr>
          <p:cNvPr id="3" name="Content Placeholder 2"/>
          <p:cNvSpPr>
            <a:spLocks noGrp="1"/>
          </p:cNvSpPr>
          <p:nvPr>
            <p:ph idx="1"/>
          </p:nvPr>
        </p:nvSpPr>
        <p:spPr/>
        <p:txBody>
          <a:bodyPr/>
          <a:lstStyle/>
          <a:p>
            <a:r>
              <a:rPr lang="es-CO" dirty="0" smtClean="0"/>
              <a:t>Scrum favorece las interacciones informales, la interacción cara a cara sobre las comunicaciones formales por escrito.</a:t>
            </a:r>
          </a:p>
          <a:p>
            <a:r>
              <a:rPr lang="es-CO" dirty="0" smtClean="0"/>
              <a:t>Cuando el equipo Scrum esta distribuido, el Scrum Master debe </a:t>
            </a:r>
            <a:r>
              <a:rPr lang="es-CO" u="sng" dirty="0" smtClean="0"/>
              <a:t>garantizar</a:t>
            </a:r>
            <a:r>
              <a:rPr lang="es-CO" dirty="0" smtClean="0"/>
              <a:t> que las técnicas de comunicación eficaces estén disponibles para que los equipos puedan auto-organizarse y trabajar con eficacia.</a:t>
            </a:r>
            <a:endParaRPr lang="fr-FR" u="sng" dirty="0"/>
          </a:p>
        </p:txBody>
      </p:sp>
    </p:spTree>
    <p:extLst>
      <p:ext uri="{BB962C8B-B14F-4D97-AF65-F5344CB8AC3E}">
        <p14:creationId xmlns:p14="http://schemas.microsoft.com/office/powerpoint/2010/main" val="5143781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actualizada *</a:t>
            </a:r>
          </a:p>
          <a:p>
            <a:r>
              <a:rPr lang="es-CO" dirty="0" smtClean="0"/>
              <a:t>Cronograma de planificación del lanzamiento actualizado</a:t>
            </a:r>
            <a:endParaRPr lang="fr-FR" dirty="0"/>
          </a:p>
        </p:txBody>
      </p:sp>
    </p:spTree>
    <p:extLst>
      <p:ext uri="{BB962C8B-B14F-4D97-AF65-F5344CB8AC3E}">
        <p14:creationId xmlns:p14="http://schemas.microsoft.com/office/powerpoint/2010/main" val="148180161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11. Revisión y Retrospectiva</a:t>
            </a:r>
            <a:endParaRPr lang="fr-FR" sz="4000" dirty="0"/>
          </a:p>
        </p:txBody>
      </p:sp>
    </p:spTree>
    <p:extLst>
      <p:ext uri="{BB962C8B-B14F-4D97-AF65-F5344CB8AC3E}">
        <p14:creationId xmlns:p14="http://schemas.microsoft.com/office/powerpoint/2010/main" val="7869801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 Convocar Scrum de Scrums</a:t>
            </a:r>
            <a:endParaRPr lang="fr-FR" dirty="0"/>
          </a:p>
        </p:txBody>
      </p:sp>
      <p:pic>
        <p:nvPicPr>
          <p:cNvPr id="4" name="Content Placeholder 3"/>
          <p:cNvPicPr>
            <a:picLocks noGrp="1" noChangeAspect="1"/>
          </p:cNvPicPr>
          <p:nvPr>
            <p:ph idx="1"/>
          </p:nvPr>
        </p:nvPicPr>
        <p:blipFill>
          <a:blip r:embed="rId2"/>
          <a:stretch>
            <a:fillRect/>
          </a:stretch>
        </p:blipFill>
        <p:spPr>
          <a:xfrm>
            <a:off x="1868569" y="1825625"/>
            <a:ext cx="8454861" cy="4351338"/>
          </a:xfrm>
          <a:prstGeom prst="rect">
            <a:avLst/>
          </a:prstGeom>
        </p:spPr>
      </p:pic>
    </p:spTree>
    <p:extLst>
      <p:ext uri="{BB962C8B-B14F-4D97-AF65-F5344CB8AC3E}">
        <p14:creationId xmlns:p14="http://schemas.microsoft.com/office/powerpoint/2010/main" val="7652545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o representantes del equipo *</a:t>
            </a:r>
          </a:p>
          <a:p>
            <a:r>
              <a:rPr lang="es-CO" dirty="0" smtClean="0"/>
              <a:t>Jefe Scrum Master</a:t>
            </a:r>
          </a:p>
          <a:p>
            <a:r>
              <a:rPr lang="es-CO" dirty="0" smtClean="0"/>
              <a:t>Jefe propietario del producto</a:t>
            </a:r>
          </a:p>
          <a:p>
            <a:r>
              <a:rPr lang="es-CO" dirty="0" smtClean="0"/>
              <a:t>Agenda de la reunión</a:t>
            </a:r>
          </a:p>
          <a:p>
            <a:r>
              <a:rPr lang="es-CO" dirty="0" smtClean="0"/>
              <a:t>Registro de impedimentos</a:t>
            </a:r>
          </a:p>
          <a:p>
            <a:r>
              <a:rPr lang="es-CO" dirty="0" smtClean="0"/>
              <a:t>Dependencias</a:t>
            </a:r>
          </a:p>
          <a:p>
            <a:r>
              <a:rPr lang="es-CO" dirty="0" smtClean="0"/>
              <a:t>Salidas de la retrospectiva del sprint</a:t>
            </a:r>
            <a:endParaRPr lang="fr-FR" dirty="0"/>
          </a:p>
        </p:txBody>
      </p:sp>
    </p:spTree>
    <p:extLst>
      <p:ext uri="{BB962C8B-B14F-4D97-AF65-F5344CB8AC3E}">
        <p14:creationId xmlns:p14="http://schemas.microsoft.com/office/powerpoint/2010/main" val="16973726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11.1.1.1 Scrum Master o representante del equipo *</a:t>
            </a:r>
            <a:endParaRPr lang="fr-FR" dirty="0"/>
          </a:p>
        </p:txBody>
      </p:sp>
      <p:sp>
        <p:nvSpPr>
          <p:cNvPr id="3" name="Content Placeholder 2"/>
          <p:cNvSpPr>
            <a:spLocks noGrp="1"/>
          </p:cNvSpPr>
          <p:nvPr>
            <p:ph idx="1"/>
          </p:nvPr>
        </p:nvSpPr>
        <p:spPr/>
        <p:txBody>
          <a:bodyPr/>
          <a:lstStyle/>
          <a:p>
            <a:r>
              <a:rPr lang="es-CO" dirty="0" smtClean="0"/>
              <a:t>Normalmente un miembro de cada equipo Scrum representara a su equipo en la reunión de Scrum de Scrums (</a:t>
            </a:r>
            <a:r>
              <a:rPr lang="es-CO" dirty="0" err="1" smtClean="0"/>
              <a:t>SoS</a:t>
            </a:r>
            <a:r>
              <a:rPr lang="es-CO" dirty="0" smtClean="0"/>
              <a:t>). </a:t>
            </a:r>
          </a:p>
          <a:p>
            <a:r>
              <a:rPr lang="es-CO" dirty="0" smtClean="0"/>
              <a:t>La mayoría de los casos, es el Scrum Master quien va en representación del equipo, pero a veces alguien más puede querer ir en representación.</a:t>
            </a:r>
          </a:p>
          <a:p>
            <a:r>
              <a:rPr lang="es-CO" dirty="0" smtClean="0"/>
              <a:t>Una sola persona puede ir por equipo.</a:t>
            </a:r>
          </a:p>
          <a:p>
            <a:r>
              <a:rPr lang="es-CO" dirty="0" smtClean="0"/>
              <a:t>La persona que participe en la reunión debe tener el conocimiento técnico para identificar los casos en los que los equipos podrían causar impedimentos o retrasos.</a:t>
            </a:r>
            <a:endParaRPr lang="fr-FR" dirty="0"/>
          </a:p>
        </p:txBody>
      </p:sp>
    </p:spTree>
    <p:extLst>
      <p:ext uri="{BB962C8B-B14F-4D97-AF65-F5344CB8AC3E}">
        <p14:creationId xmlns:p14="http://schemas.microsoft.com/office/powerpoint/2010/main" val="18673292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11.1.1.2 Jefe Scrum Master</a:t>
            </a:r>
            <a:endParaRPr lang="fr-FR" dirty="0"/>
          </a:p>
        </p:txBody>
      </p:sp>
      <p:sp>
        <p:nvSpPr>
          <p:cNvPr id="3" name="Content Placeholder 2"/>
          <p:cNvSpPr>
            <a:spLocks noGrp="1"/>
          </p:cNvSpPr>
          <p:nvPr>
            <p:ph idx="1"/>
          </p:nvPr>
        </p:nvSpPr>
        <p:spPr/>
        <p:txBody>
          <a:bodyPr/>
          <a:lstStyle/>
          <a:p>
            <a:r>
              <a:rPr lang="es-CO" dirty="0" smtClean="0"/>
              <a:t>Los grandes proyectos requieren que múltiples Scrum Masters trabajen en paralelo. Es posible que la información obtenida por un equipo se le deba comunicar adecuadamente a los otros equipos, es el </a:t>
            </a:r>
            <a:r>
              <a:rPr lang="es-CO" i="1" u="sng" dirty="0" smtClean="0"/>
              <a:t>Jefe Scrum Master </a:t>
            </a:r>
            <a:r>
              <a:rPr lang="es-CO" dirty="0" smtClean="0"/>
              <a:t>el responsable de esta actividad.</a:t>
            </a:r>
          </a:p>
          <a:p>
            <a:endParaRPr lang="es-CO" dirty="0"/>
          </a:p>
          <a:p>
            <a:r>
              <a:rPr lang="es-CO" dirty="0" smtClean="0"/>
              <a:t>El jefe Scrum Master típicamente es el responsable de atender los impedimentos que mas afectan a un equipo Scrum.</a:t>
            </a:r>
            <a:endParaRPr lang="fr-FR" dirty="0"/>
          </a:p>
        </p:txBody>
      </p:sp>
    </p:spTree>
    <p:extLst>
      <p:ext uri="{BB962C8B-B14F-4D97-AF65-F5344CB8AC3E}">
        <p14:creationId xmlns:p14="http://schemas.microsoft.com/office/powerpoint/2010/main" val="3847776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11.1.1.4 Agenda de la reunión</a:t>
            </a:r>
            <a:endParaRPr lang="fr-FR" dirty="0"/>
          </a:p>
        </p:txBody>
      </p:sp>
      <p:sp>
        <p:nvSpPr>
          <p:cNvPr id="3" name="Content Placeholder 2"/>
          <p:cNvSpPr>
            <a:spLocks noGrp="1"/>
          </p:cNvSpPr>
          <p:nvPr>
            <p:ph idx="1"/>
          </p:nvPr>
        </p:nvSpPr>
        <p:spPr/>
        <p:txBody>
          <a:bodyPr/>
          <a:lstStyle/>
          <a:p>
            <a:r>
              <a:rPr lang="es-CO" dirty="0" smtClean="0"/>
              <a:t>El propósito principal de la reunión de Scrum de Scrums (</a:t>
            </a:r>
            <a:r>
              <a:rPr lang="es-CO" dirty="0" err="1" smtClean="0"/>
              <a:t>SoS</a:t>
            </a:r>
            <a:r>
              <a:rPr lang="es-CO" dirty="0" smtClean="0"/>
              <a:t>) es comunicar el progreso entre múltiples equipos.</a:t>
            </a:r>
          </a:p>
          <a:p>
            <a:r>
              <a:rPr lang="es-CO" dirty="0" smtClean="0"/>
              <a:t>El jefe Scrum Master (o cualquier Scrum Master) puede anunciar una agenda antes de la reunión. Esto le permite a cada equipo considerar los temas del programa en preparación para la reunión </a:t>
            </a:r>
            <a:r>
              <a:rPr lang="es-CO" dirty="0" err="1" smtClean="0"/>
              <a:t>SoS</a:t>
            </a:r>
            <a:r>
              <a:rPr lang="es-CO" dirty="0" smtClean="0"/>
              <a:t>.</a:t>
            </a:r>
          </a:p>
          <a:p>
            <a:r>
              <a:rPr lang="es-CO" dirty="0" smtClean="0"/>
              <a:t>Cualquier impedimento que enfrente un equipo que pueda afectar a otros equipos, se debe indicar para ser tratado durante la reunión </a:t>
            </a:r>
            <a:r>
              <a:rPr lang="es-CO" dirty="0" err="1" smtClean="0"/>
              <a:t>SoS</a:t>
            </a:r>
            <a:r>
              <a:rPr lang="es-CO" dirty="0" smtClean="0"/>
              <a:t>, además de cualquier problema de gran escala, cambios o riesgos que pueda afectar a otros equipos deben ser comunicados.</a:t>
            </a:r>
            <a:endParaRPr lang="es-CO" dirty="0"/>
          </a:p>
        </p:txBody>
      </p:sp>
    </p:spTree>
    <p:extLst>
      <p:ext uri="{BB962C8B-B14F-4D97-AF65-F5344CB8AC3E}">
        <p14:creationId xmlns:p14="http://schemas.microsoft.com/office/powerpoint/2010/main" val="40989697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a:xfrm>
            <a:off x="838200" y="1851025"/>
            <a:ext cx="10515600" cy="4351338"/>
          </a:xfrm>
        </p:spPr>
        <p:txBody>
          <a:bodyPr/>
          <a:lstStyle/>
          <a:p>
            <a:r>
              <a:rPr lang="es-CO" dirty="0" smtClean="0">
                <a:solidFill>
                  <a:schemeClr val="accent2">
                    <a:lumMod val="50000"/>
                  </a:schemeClr>
                </a:solidFill>
              </a:rPr>
              <a:t>Reunión Scrum de Scrums</a:t>
            </a:r>
            <a:r>
              <a:rPr lang="fr-FR" dirty="0" smtClean="0">
                <a:solidFill>
                  <a:schemeClr val="accent2">
                    <a:lumMod val="50000"/>
                  </a:schemeClr>
                </a:solidFill>
              </a:rPr>
              <a:t> *</a:t>
            </a:r>
          </a:p>
          <a:p>
            <a:r>
              <a:rPr lang="es-CO" dirty="0" smtClean="0">
                <a:solidFill>
                  <a:schemeClr val="accent2">
                    <a:lumMod val="50000"/>
                  </a:schemeClr>
                </a:solidFill>
              </a:rPr>
              <a:t>Cuatro preguntas por equipo *</a:t>
            </a:r>
          </a:p>
          <a:p>
            <a:r>
              <a:rPr lang="es-CO" dirty="0" smtClean="0"/>
              <a:t>Videoconferencia</a:t>
            </a:r>
          </a:p>
          <a:p>
            <a:r>
              <a:rPr lang="es-CO" dirty="0" smtClean="0"/>
              <a:t>Sala de Conferencias</a:t>
            </a:r>
          </a:p>
          <a:p>
            <a:r>
              <a:rPr lang="es-CO" dirty="0" smtClean="0"/>
              <a:t>Cuerpo de asesoramiento de Scrum </a:t>
            </a:r>
            <a:r>
              <a:rPr lang="es-CO" dirty="0" err="1"/>
              <a:t>e</a:t>
            </a:r>
            <a:r>
              <a:rPr lang="es-CO" dirty="0" err="1" smtClean="0"/>
              <a:t>xpertis</a:t>
            </a:r>
            <a:endParaRPr lang="es-CO" dirty="0" smtClean="0"/>
          </a:p>
        </p:txBody>
      </p:sp>
    </p:spTree>
    <p:extLst>
      <p:ext uri="{BB962C8B-B14F-4D97-AF65-F5344CB8AC3E}">
        <p14:creationId xmlns:p14="http://schemas.microsoft.com/office/powerpoint/2010/main" val="41035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 </a:t>
            </a:r>
            <a:r>
              <a:rPr lang="es-CO" dirty="0" err="1" smtClean="0"/>
              <a:t>Quality</a:t>
            </a:r>
            <a:r>
              <a:rPr lang="es-CO" dirty="0" smtClean="0"/>
              <a:t> </a:t>
            </a:r>
            <a:r>
              <a:rPr lang="es-CO" dirty="0" err="1" smtClean="0"/>
              <a:t>Managemenet</a:t>
            </a:r>
            <a:endParaRPr lang="fr-FR" dirty="0"/>
          </a:p>
        </p:txBody>
      </p:sp>
      <p:sp>
        <p:nvSpPr>
          <p:cNvPr id="3" name="Content Placeholder 2"/>
          <p:cNvSpPr>
            <a:spLocks noGrp="1"/>
          </p:cNvSpPr>
          <p:nvPr>
            <p:ph idx="1"/>
          </p:nvPr>
        </p:nvSpPr>
        <p:spPr/>
        <p:txBody>
          <a:bodyPr/>
          <a:lstStyle/>
          <a:p>
            <a:r>
              <a:rPr lang="es-CO" dirty="0" smtClean="0"/>
              <a:t>En Scrum, </a:t>
            </a:r>
            <a:r>
              <a:rPr lang="es-CO" dirty="0" err="1" smtClean="0"/>
              <a:t>quality</a:t>
            </a:r>
            <a:r>
              <a:rPr lang="es-CO" dirty="0" smtClean="0"/>
              <a:t> es la satisfacción del </a:t>
            </a:r>
            <a:r>
              <a:rPr lang="es-CO" dirty="0" err="1" smtClean="0"/>
              <a:t>customer</a:t>
            </a:r>
            <a:r>
              <a:rPr lang="es-CO" dirty="0" smtClean="0"/>
              <a:t> y de un producto que funciona y no el cumplir necesariamente con métricas arbitrarias.</a:t>
            </a:r>
          </a:p>
          <a:p>
            <a:r>
              <a:rPr lang="es-CO" dirty="0" err="1" smtClean="0"/>
              <a:t>Quality</a:t>
            </a:r>
            <a:r>
              <a:rPr lang="es-CO" dirty="0" smtClean="0"/>
              <a:t> Management (Control de calidad) en Scrum se facilita a través de tres actividades interrelacionadas:</a:t>
            </a:r>
          </a:p>
          <a:p>
            <a:pPr marL="0" indent="0">
              <a:buNone/>
            </a:pPr>
            <a:endParaRPr lang="es-CO" dirty="0" smtClean="0"/>
          </a:p>
          <a:p>
            <a:pPr marL="914400" lvl="1" indent="-457200">
              <a:buFont typeface="+mj-lt"/>
              <a:buAutoNum type="arabicPeriod"/>
            </a:pPr>
            <a:r>
              <a:rPr lang="es-CO" dirty="0" err="1" smtClean="0"/>
              <a:t>Quality</a:t>
            </a:r>
            <a:r>
              <a:rPr lang="es-CO" dirty="0" smtClean="0"/>
              <a:t> </a:t>
            </a:r>
            <a:r>
              <a:rPr lang="es-CO" dirty="0" err="1" smtClean="0"/>
              <a:t>planing</a:t>
            </a:r>
            <a:endParaRPr lang="es-CO" dirty="0" smtClean="0"/>
          </a:p>
          <a:p>
            <a:pPr marL="914400" lvl="1" indent="-457200">
              <a:buFont typeface="+mj-lt"/>
              <a:buAutoNum type="arabicPeriod"/>
            </a:pPr>
            <a:r>
              <a:rPr lang="es-CO" dirty="0" err="1" smtClean="0"/>
              <a:t>Quality</a:t>
            </a:r>
            <a:r>
              <a:rPr lang="es-CO" dirty="0" smtClean="0"/>
              <a:t> control</a:t>
            </a:r>
          </a:p>
          <a:p>
            <a:pPr marL="914400" lvl="1" indent="-457200">
              <a:buFont typeface="+mj-lt"/>
              <a:buAutoNum type="arabicPeriod"/>
            </a:pPr>
            <a:r>
              <a:rPr lang="es-CO" dirty="0" err="1" smtClean="0"/>
              <a:t>Quality</a:t>
            </a:r>
            <a:r>
              <a:rPr lang="es-CO" dirty="0" smtClean="0"/>
              <a:t> </a:t>
            </a:r>
            <a:r>
              <a:rPr lang="es-CO" dirty="0" err="1" smtClean="0"/>
              <a:t>assurance</a:t>
            </a:r>
            <a:endParaRPr lang="fr-FR" dirty="0"/>
          </a:p>
        </p:txBody>
      </p:sp>
    </p:spTree>
    <p:extLst>
      <p:ext uri="{BB962C8B-B14F-4D97-AF65-F5344CB8AC3E}">
        <p14:creationId xmlns:p14="http://schemas.microsoft.com/office/powerpoint/2010/main" val="40461210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11.1.2.1 Reunión Scrum de Scrums</a:t>
            </a:r>
            <a:endParaRPr lang="fr-FR" dirty="0"/>
          </a:p>
        </p:txBody>
      </p:sp>
      <p:sp>
        <p:nvSpPr>
          <p:cNvPr id="3" name="Content Placeholder 2"/>
          <p:cNvSpPr>
            <a:spLocks noGrp="1"/>
          </p:cNvSpPr>
          <p:nvPr>
            <p:ph idx="1"/>
          </p:nvPr>
        </p:nvSpPr>
        <p:spPr/>
        <p:txBody>
          <a:bodyPr/>
          <a:lstStyle/>
          <a:p>
            <a:r>
              <a:rPr lang="es-CO" dirty="0" smtClean="0"/>
              <a:t>Reuniones preferiblemente cortas, en donde los representantes de los Equipos Scrum se reúnen para compartir el estado de los equipos respectivos.</a:t>
            </a:r>
          </a:p>
          <a:p>
            <a:r>
              <a:rPr lang="es-CO" dirty="0" smtClean="0"/>
              <a:t>Se llevara a cabo en intervalos predeterminados o cuando sea requerido por lo equipos para el intercambio de información como </a:t>
            </a:r>
            <a:r>
              <a:rPr lang="es-CO" dirty="0" err="1" smtClean="0"/>
              <a:t>issues</a:t>
            </a:r>
            <a:r>
              <a:rPr lang="es-CO" dirty="0" smtClean="0"/>
              <a:t>, dependencias y riesgos que afectan a otros grupos.</a:t>
            </a:r>
            <a:endParaRPr lang="fr-FR" dirty="0"/>
          </a:p>
        </p:txBody>
      </p:sp>
    </p:spTree>
    <p:extLst>
      <p:ext uri="{BB962C8B-B14F-4D97-AF65-F5344CB8AC3E}">
        <p14:creationId xmlns:p14="http://schemas.microsoft.com/office/powerpoint/2010/main" val="12913163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11.1.2.2 Cuatro preguntas por equipo *</a:t>
            </a:r>
            <a:endParaRPr lang="fr-FR" dirty="0"/>
          </a:p>
        </p:txBody>
      </p:sp>
      <p:sp>
        <p:nvSpPr>
          <p:cNvPr id="3" name="Content Placeholder 2"/>
          <p:cNvSpPr>
            <a:spLocks noGrp="1"/>
          </p:cNvSpPr>
          <p:nvPr>
            <p:ph idx="1"/>
          </p:nvPr>
        </p:nvSpPr>
        <p:spPr/>
        <p:txBody>
          <a:bodyPr/>
          <a:lstStyle/>
          <a:p>
            <a:pPr marL="0" indent="0">
              <a:buNone/>
            </a:pPr>
            <a:r>
              <a:rPr lang="es-CO" dirty="0" smtClean="0"/>
              <a:t>Cada representante del Equipo Scrum proporcionara actualizaciones de su equipo. Estas actualizaciones se proporcionan generalmente en forma de respuestas a cuatro preguntas especificas.</a:t>
            </a:r>
          </a:p>
          <a:p>
            <a:pPr marL="0" indent="0">
              <a:buNone/>
            </a:pPr>
            <a:endParaRPr lang="es-CO" dirty="0" smtClean="0"/>
          </a:p>
          <a:p>
            <a:pPr marL="971550" lvl="1" indent="-514350">
              <a:buFont typeface="+mj-lt"/>
              <a:buAutoNum type="arabicPeriod"/>
            </a:pPr>
            <a:r>
              <a:rPr lang="es-CO" i="1" dirty="0" smtClean="0"/>
              <a:t>¿En qué ha estado trabajando mi equipo desde la ultima reunión?</a:t>
            </a:r>
          </a:p>
          <a:p>
            <a:pPr marL="971550" lvl="1" indent="-514350">
              <a:buFont typeface="+mj-lt"/>
              <a:buAutoNum type="arabicPeriod"/>
            </a:pPr>
            <a:r>
              <a:rPr lang="es-CO" i="1" dirty="0" smtClean="0"/>
              <a:t>¿Qué va hacer mi equipo hasta la próxima reunión?</a:t>
            </a:r>
          </a:p>
          <a:p>
            <a:pPr marL="971550" lvl="1" indent="-514350">
              <a:buFont typeface="+mj-lt"/>
              <a:buAutoNum type="arabicPeriod"/>
            </a:pPr>
            <a:r>
              <a:rPr lang="es-CO" i="1" dirty="0" smtClean="0"/>
              <a:t>¿Con qué contaban otros equipos que mi equipo hiciera que no se ha hecho?</a:t>
            </a:r>
          </a:p>
          <a:p>
            <a:pPr marL="971550" lvl="1" indent="-514350">
              <a:buFont typeface="+mj-lt"/>
              <a:buAutoNum type="arabicPeriod"/>
            </a:pPr>
            <a:r>
              <a:rPr lang="es-CO" i="1" dirty="0" smtClean="0"/>
              <a:t>¿Qué piensa hacer nuestro equipo que pueda afectar a otros equipos?</a:t>
            </a:r>
          </a:p>
          <a:p>
            <a:pPr marL="971550" lvl="1" indent="-514350">
              <a:buFont typeface="+mj-lt"/>
              <a:buAutoNum type="arabicPeriod"/>
            </a:pPr>
            <a:endParaRPr lang="es-CO" dirty="0" smtClean="0"/>
          </a:p>
          <a:p>
            <a:pPr marL="971550" lvl="1" indent="-514350">
              <a:buFont typeface="+mj-lt"/>
              <a:buAutoNum type="arabicPeriod"/>
            </a:pPr>
            <a:endParaRPr lang="fr-FR" dirty="0"/>
          </a:p>
        </p:txBody>
      </p:sp>
    </p:spTree>
    <p:extLst>
      <p:ext uri="{BB962C8B-B14F-4D97-AF65-F5344CB8AC3E}">
        <p14:creationId xmlns:p14="http://schemas.microsoft.com/office/powerpoint/2010/main" val="33381365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11.1.2.3 Videoconferencia</a:t>
            </a:r>
            <a:endParaRPr lang="fr-FR" dirty="0"/>
          </a:p>
        </p:txBody>
      </p:sp>
      <p:sp>
        <p:nvSpPr>
          <p:cNvPr id="3" name="Content Placeholder 2"/>
          <p:cNvSpPr>
            <a:spLocks noGrp="1"/>
          </p:cNvSpPr>
          <p:nvPr>
            <p:ph idx="1"/>
          </p:nvPr>
        </p:nvSpPr>
        <p:spPr/>
        <p:txBody>
          <a:bodyPr/>
          <a:lstStyle/>
          <a:p>
            <a:pPr marL="0" indent="0">
              <a:buNone/>
            </a:pPr>
            <a:r>
              <a:rPr lang="es-CO" dirty="0" smtClean="0"/>
              <a:t>La videoconferencia es generalmente necesaria para grandes proyectos en los que existe una mayor posibilidad de que haya equipos distribuidos.</a:t>
            </a:r>
          </a:p>
          <a:p>
            <a:pPr marL="0" indent="0">
              <a:buNone/>
            </a:pPr>
            <a:endParaRPr lang="fr-FR" dirty="0"/>
          </a:p>
        </p:txBody>
      </p:sp>
    </p:spTree>
    <p:extLst>
      <p:ext uri="{BB962C8B-B14F-4D97-AF65-F5344CB8AC3E}">
        <p14:creationId xmlns:p14="http://schemas.microsoft.com/office/powerpoint/2010/main" val="5749793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 coordinación del equipo *</a:t>
            </a:r>
          </a:p>
          <a:p>
            <a:r>
              <a:rPr lang="es-CO" dirty="0" smtClean="0"/>
              <a:t>Incidentes resueltos</a:t>
            </a:r>
          </a:p>
          <a:p>
            <a:r>
              <a:rPr lang="es-CO" dirty="0" smtClean="0"/>
              <a:t>Registro de impedimentos actualizado</a:t>
            </a:r>
          </a:p>
          <a:p>
            <a:r>
              <a:rPr lang="es-CO" dirty="0" smtClean="0"/>
              <a:t>Dependencias actualizadas</a:t>
            </a:r>
          </a:p>
          <a:p>
            <a:endParaRPr lang="fr-FR" dirty="0"/>
          </a:p>
        </p:txBody>
      </p:sp>
    </p:spTree>
    <p:extLst>
      <p:ext uri="{BB962C8B-B14F-4D97-AF65-F5344CB8AC3E}">
        <p14:creationId xmlns:p14="http://schemas.microsoft.com/office/powerpoint/2010/main" val="15452097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11.1.3.1 Mejor coordinación del Equipo</a:t>
            </a:r>
            <a:endParaRPr lang="fr-FR" dirty="0"/>
          </a:p>
        </p:txBody>
      </p:sp>
      <p:sp>
        <p:nvSpPr>
          <p:cNvPr id="3" name="Content Placeholder 2"/>
          <p:cNvSpPr>
            <a:spLocks noGrp="1"/>
          </p:cNvSpPr>
          <p:nvPr>
            <p:ph idx="1"/>
          </p:nvPr>
        </p:nvSpPr>
        <p:spPr/>
        <p:txBody>
          <a:bodyPr/>
          <a:lstStyle/>
          <a:p>
            <a:r>
              <a:rPr lang="es-CO" dirty="0" smtClean="0"/>
              <a:t>La reunión de Scrum de Scrums (</a:t>
            </a:r>
            <a:r>
              <a:rPr lang="es-CO" dirty="0" err="1" smtClean="0"/>
              <a:t>SoS</a:t>
            </a:r>
            <a:r>
              <a:rPr lang="es-CO" dirty="0" smtClean="0"/>
              <a:t>) facilita la coordinación de trabajo entre varios equipos. Las incompatibilidades y discrepancias entre el trabajo y los resultados de los diferentes equipos quedan expuestas rápidamente.</a:t>
            </a:r>
            <a:endParaRPr lang="es-CO" dirty="0"/>
          </a:p>
          <a:p>
            <a:r>
              <a:rPr lang="es-CO" dirty="0" smtClean="0"/>
              <a:t>Estos foros da la oportunidad de mostrar los logros y de dar retroalimentación a los otros equipos.</a:t>
            </a:r>
          </a:p>
          <a:p>
            <a:r>
              <a:rPr lang="es-CO" dirty="0" smtClean="0"/>
              <a:t>Mediante el usos de </a:t>
            </a:r>
            <a:r>
              <a:rPr lang="es-CO" dirty="0" err="1" smtClean="0"/>
              <a:t>SoS</a:t>
            </a:r>
            <a:r>
              <a:rPr lang="es-CO" dirty="0" smtClean="0"/>
              <a:t>, las organizaciones tienen mas </a:t>
            </a:r>
            <a:r>
              <a:rPr lang="es-CO" u="sng" dirty="0" smtClean="0"/>
              <a:t>Colaboración </a:t>
            </a:r>
            <a:r>
              <a:rPr lang="es-CO" dirty="0" smtClean="0"/>
              <a:t>que las personas que trabajan en equipos cerrados donde esencialmente se preocupan por sus propias responsabilidades.</a:t>
            </a:r>
            <a:endParaRPr lang="fr-FR" u="sng" dirty="0" smtClean="0"/>
          </a:p>
        </p:txBody>
      </p:sp>
    </p:spTree>
    <p:extLst>
      <p:ext uri="{BB962C8B-B14F-4D97-AF65-F5344CB8AC3E}">
        <p14:creationId xmlns:p14="http://schemas.microsoft.com/office/powerpoint/2010/main" val="16444894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11.1.3.2 Incidentes resueltos</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SoS</a:t>
            </a:r>
            <a:r>
              <a:rPr lang="es-CO" dirty="0" smtClean="0"/>
              <a:t> es un foro donde los miembros del equipo Scrum tienen la oportunidad de forma transparente los </a:t>
            </a:r>
            <a:r>
              <a:rPr lang="es-CO" dirty="0" err="1" smtClean="0"/>
              <a:t>issues</a:t>
            </a:r>
            <a:r>
              <a:rPr lang="es-CO" dirty="0" smtClean="0"/>
              <a:t> que influyen en sus proyectos. La necesidad de entregar cada Sprint a tiempo obliga a los equipos a enfrentarse con tales </a:t>
            </a:r>
            <a:r>
              <a:rPr lang="es-CO" dirty="0" err="1" smtClean="0"/>
              <a:t>issues</a:t>
            </a:r>
            <a:r>
              <a:rPr lang="es-CO" dirty="0" smtClean="0"/>
              <a:t> cuando surgen en vez de posponer la resolución.</a:t>
            </a:r>
            <a:endParaRPr lang="fr-FR" dirty="0"/>
          </a:p>
        </p:txBody>
      </p:sp>
    </p:spTree>
    <p:extLst>
      <p:ext uri="{BB962C8B-B14F-4D97-AF65-F5344CB8AC3E}">
        <p14:creationId xmlns:p14="http://schemas.microsoft.com/office/powerpoint/2010/main" val="41168139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 Demostración y validación del Sprint</a:t>
            </a:r>
            <a:endParaRPr lang="fr-FR" dirty="0"/>
          </a:p>
        </p:txBody>
      </p:sp>
      <p:pic>
        <p:nvPicPr>
          <p:cNvPr id="4" name="Content Placeholder 3"/>
          <p:cNvPicPr>
            <a:picLocks noGrp="1" noChangeAspect="1"/>
          </p:cNvPicPr>
          <p:nvPr>
            <p:ph idx="1"/>
          </p:nvPr>
        </p:nvPicPr>
        <p:blipFill>
          <a:blip r:embed="rId2"/>
          <a:stretch>
            <a:fillRect/>
          </a:stretch>
        </p:blipFill>
        <p:spPr>
          <a:xfrm>
            <a:off x="2631871" y="1825625"/>
            <a:ext cx="6928257" cy="4351338"/>
          </a:xfrm>
          <a:prstGeom prst="rect">
            <a:avLst/>
          </a:prstGeom>
        </p:spPr>
      </p:pic>
    </p:spTree>
    <p:extLst>
      <p:ext uri="{BB962C8B-B14F-4D97-AF65-F5344CB8AC3E}">
        <p14:creationId xmlns:p14="http://schemas.microsoft.com/office/powerpoint/2010/main" val="1398237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Entregables del Sprint *</a:t>
            </a:r>
          </a:p>
          <a:p>
            <a:r>
              <a:rPr lang="es-CO" dirty="0" smtClean="0">
                <a:solidFill>
                  <a:schemeClr val="accent2">
                    <a:lumMod val="50000"/>
                  </a:schemeClr>
                </a:solidFill>
              </a:rPr>
              <a:t>Pendientes del Sprint *</a:t>
            </a:r>
          </a:p>
          <a:p>
            <a:r>
              <a:rPr lang="es-CO" dirty="0" smtClean="0">
                <a:solidFill>
                  <a:schemeClr val="accent2">
                    <a:lumMod val="50000"/>
                  </a:schemeClr>
                </a:solidFill>
              </a:rPr>
              <a:t>Criterio de terminado *</a:t>
            </a:r>
          </a:p>
          <a:p>
            <a:r>
              <a:rPr lang="es-CO" dirty="0" smtClean="0">
                <a:solidFill>
                  <a:schemeClr val="accent2">
                    <a:lumMod val="50000"/>
                  </a:schemeClr>
                </a:solidFill>
              </a:rPr>
              <a:t>Criterio de aceptación de la historia de usuario *</a:t>
            </a:r>
          </a:p>
          <a:p>
            <a:r>
              <a:rPr lang="es-CO" dirty="0" smtClean="0"/>
              <a:t>Socios</a:t>
            </a:r>
          </a:p>
          <a:p>
            <a:r>
              <a:rPr lang="es-CO" dirty="0" smtClean="0"/>
              <a:t>Cronograma de planificación del lanzamiento</a:t>
            </a:r>
          </a:p>
          <a:p>
            <a:r>
              <a:rPr lang="es-CO" dirty="0" smtClean="0"/>
              <a:t>Riesgos identificados</a:t>
            </a:r>
          </a:p>
          <a:p>
            <a:r>
              <a:rPr lang="es-CO" dirty="0" smtClean="0"/>
              <a:t>Dependencias</a:t>
            </a:r>
          </a:p>
          <a:p>
            <a:endParaRPr lang="fr-FR" dirty="0"/>
          </a:p>
        </p:txBody>
      </p:sp>
    </p:spTree>
    <p:extLst>
      <p:ext uri="{BB962C8B-B14F-4D97-AF65-F5344CB8AC3E}">
        <p14:creationId xmlns:p14="http://schemas.microsoft.com/office/powerpoint/2010/main" val="22197927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revisión del Sprint *</a:t>
            </a:r>
          </a:p>
          <a:p>
            <a:r>
              <a:rPr lang="es-CO" dirty="0" smtClean="0"/>
              <a:t>Análisis del valor ganado</a:t>
            </a:r>
          </a:p>
          <a:p>
            <a:r>
              <a:rPr lang="es-CO" dirty="0" smtClean="0"/>
              <a:t>Experiencia del cuerpo de asesoramiento</a:t>
            </a:r>
            <a:endParaRPr lang="fr-FR" dirty="0"/>
          </a:p>
        </p:txBody>
      </p:sp>
    </p:spTree>
    <p:extLst>
      <p:ext uri="{BB962C8B-B14F-4D97-AF65-F5344CB8AC3E}">
        <p14:creationId xmlns:p14="http://schemas.microsoft.com/office/powerpoint/2010/main" val="20884923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11.2.2.1 Reunión de revisión del Sprint *</a:t>
            </a:r>
            <a:endParaRPr lang="fr-FR" dirty="0"/>
          </a:p>
        </p:txBody>
      </p:sp>
      <p:sp>
        <p:nvSpPr>
          <p:cNvPr id="3" name="Content Placeholder 2"/>
          <p:cNvSpPr>
            <a:spLocks noGrp="1"/>
          </p:cNvSpPr>
          <p:nvPr>
            <p:ph idx="1"/>
          </p:nvPr>
        </p:nvSpPr>
        <p:spPr/>
        <p:txBody>
          <a:bodyPr/>
          <a:lstStyle/>
          <a:p>
            <a:r>
              <a:rPr lang="es-CO" dirty="0" smtClean="0"/>
              <a:t>Los miembros del equipo Scrum Core y los </a:t>
            </a:r>
            <a:r>
              <a:rPr lang="es-CO" dirty="0" err="1" smtClean="0"/>
              <a:t>stakeholders</a:t>
            </a:r>
            <a:r>
              <a:rPr lang="es-CO" dirty="0" smtClean="0"/>
              <a:t> correspondientes participan en la reunión de revisión para aceptar los entregables en acuerdo con los criterios de aceptación de las historias de usuario, y donde se rechazan las entregas inaceptables.</a:t>
            </a:r>
          </a:p>
          <a:p>
            <a:r>
              <a:rPr lang="es-CO" dirty="0" smtClean="0"/>
              <a:t>Las reuniones son convocadas al final de cada Sprint.</a:t>
            </a:r>
          </a:p>
          <a:p>
            <a:r>
              <a:rPr lang="es-CO" dirty="0" smtClean="0"/>
              <a:t>El equipo demuestra los logros del Sprint, incluyendo las nuevas funcionalidades o productos creados, el </a:t>
            </a:r>
            <a:r>
              <a:rPr lang="es-CO" dirty="0" err="1" smtClean="0"/>
              <a:t>Product</a:t>
            </a:r>
            <a:r>
              <a:rPr lang="es-CO" dirty="0" smtClean="0"/>
              <a:t> </a:t>
            </a:r>
            <a:r>
              <a:rPr lang="es-CO" dirty="0" err="1" smtClean="0"/>
              <a:t>Owner</a:t>
            </a:r>
            <a:r>
              <a:rPr lang="es-CO" dirty="0" smtClean="0"/>
              <a:t> y los </a:t>
            </a:r>
            <a:r>
              <a:rPr lang="es-CO" dirty="0" err="1" smtClean="0"/>
              <a:t>stakeholders</a:t>
            </a:r>
            <a:r>
              <a:rPr lang="es-CO" dirty="0" smtClean="0"/>
              <a:t> inspeccionan lo que se ha completado hasta el momento, determinando si algún cambio se debe hacer en el proyecto o procesos en </a:t>
            </a:r>
            <a:r>
              <a:rPr lang="es-CO" dirty="0" err="1" smtClean="0"/>
              <a:t>Sprints</a:t>
            </a:r>
            <a:r>
              <a:rPr lang="es-CO" dirty="0" smtClean="0"/>
              <a:t> posteriores.</a:t>
            </a:r>
            <a:endParaRPr lang="fr-FR" dirty="0"/>
          </a:p>
        </p:txBody>
      </p:sp>
    </p:spTree>
    <p:extLst>
      <p:ext uri="{BB962C8B-B14F-4D97-AF65-F5344CB8AC3E}">
        <p14:creationId xmlns:p14="http://schemas.microsoft.com/office/powerpoint/2010/main" val="1756219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5.5.1 </a:t>
            </a:r>
            <a:r>
              <a:rPr lang="es-CO" dirty="0" err="1" smtClean="0"/>
              <a:t>Quality</a:t>
            </a:r>
            <a:r>
              <a:rPr lang="es-CO" dirty="0" smtClean="0"/>
              <a:t> </a:t>
            </a:r>
            <a:r>
              <a:rPr lang="es-CO" dirty="0" err="1" smtClean="0"/>
              <a:t>planning</a:t>
            </a:r>
            <a:endParaRPr lang="fr-FR" dirty="0"/>
          </a:p>
        </p:txBody>
      </p:sp>
      <p:sp>
        <p:nvSpPr>
          <p:cNvPr id="3" name="Content Placeholder 2"/>
          <p:cNvSpPr>
            <a:spLocks noGrp="1"/>
          </p:cNvSpPr>
          <p:nvPr>
            <p:ph idx="1"/>
          </p:nvPr>
        </p:nvSpPr>
        <p:spPr/>
        <p:txBody>
          <a:bodyPr>
            <a:normAutofit lnSpcReduction="10000"/>
          </a:bodyPr>
          <a:lstStyle/>
          <a:p>
            <a:r>
              <a:rPr lang="es-CO" dirty="0" smtClean="0"/>
              <a:t>El desarrollo de la funcionalidad de más alta prioridad para el cliente, le da al equipo Scrum el tiempo necesario para centrarse en la calidad de la funcionalidad esencial.</a:t>
            </a:r>
          </a:p>
          <a:p>
            <a:r>
              <a:rPr lang="es-CO" dirty="0" err="1" smtClean="0"/>
              <a:t>Quality</a:t>
            </a:r>
            <a:r>
              <a:rPr lang="es-CO" dirty="0" smtClean="0"/>
              <a:t> </a:t>
            </a:r>
            <a:r>
              <a:rPr lang="es-CO" dirty="0" err="1" smtClean="0"/>
              <a:t>planning</a:t>
            </a:r>
            <a:r>
              <a:rPr lang="es-CO" dirty="0" smtClean="0"/>
              <a:t> </a:t>
            </a:r>
            <a:r>
              <a:rPr lang="es-CO" u="sng" dirty="0" smtClean="0"/>
              <a:t>brinda un beneficio </a:t>
            </a:r>
            <a:r>
              <a:rPr lang="es-CO" dirty="0" smtClean="0"/>
              <a:t>en la reducción del </a:t>
            </a:r>
            <a:r>
              <a:rPr lang="es-CO" dirty="0" err="1" smtClean="0"/>
              <a:t>Technical</a:t>
            </a:r>
            <a:r>
              <a:rPr lang="es-CO" dirty="0" smtClean="0"/>
              <a:t> </a:t>
            </a:r>
            <a:r>
              <a:rPr lang="es-CO" dirty="0" err="1" smtClean="0"/>
              <a:t>Debt</a:t>
            </a:r>
            <a:r>
              <a:rPr lang="es-CO" dirty="0" smtClean="0"/>
              <a:t>. (deuda </a:t>
            </a:r>
            <a:r>
              <a:rPr lang="es-CO" dirty="0" err="1" smtClean="0"/>
              <a:t>tecnica</a:t>
            </a:r>
            <a:r>
              <a:rPr lang="es-CO" dirty="0" smtClean="0"/>
              <a:t>), conocida también como la deuda de diseño o deuda de código que se refiere al trabajo que los equipos priorizan como inferior, omiten o no se completan a medida que trabajan hacia la creación de los entregables principales asociados con el producto.</a:t>
            </a:r>
          </a:p>
          <a:p>
            <a:r>
              <a:rPr lang="es-CO" dirty="0" smtClean="0"/>
              <a:t>La definición de </a:t>
            </a:r>
            <a:r>
              <a:rPr lang="es-CO" i="1" dirty="0" err="1" smtClean="0"/>
              <a:t>Acceptance</a:t>
            </a:r>
            <a:r>
              <a:rPr lang="es-CO" i="1" dirty="0" smtClean="0"/>
              <a:t> </a:t>
            </a:r>
            <a:r>
              <a:rPr lang="es-CO" i="1" dirty="0" err="1" smtClean="0"/>
              <a:t>criteria</a:t>
            </a:r>
            <a:r>
              <a:rPr lang="es-CO" i="1" dirty="0" smtClean="0"/>
              <a:t> </a:t>
            </a:r>
            <a:r>
              <a:rPr lang="es-CO" dirty="0" smtClean="0"/>
              <a:t>es una parte importante de </a:t>
            </a:r>
            <a:r>
              <a:rPr lang="es-CO" dirty="0" err="1" smtClean="0"/>
              <a:t>Quality</a:t>
            </a:r>
            <a:r>
              <a:rPr lang="es-CO" dirty="0" smtClean="0"/>
              <a:t> </a:t>
            </a:r>
            <a:r>
              <a:rPr lang="es-CO" dirty="0" err="1" smtClean="0"/>
              <a:t>Planning</a:t>
            </a:r>
            <a:r>
              <a:rPr lang="es-CO" dirty="0" smtClean="0"/>
              <a:t> y permite que </a:t>
            </a:r>
            <a:r>
              <a:rPr lang="es-CO" dirty="0" err="1" smtClean="0"/>
              <a:t>Quality</a:t>
            </a:r>
            <a:r>
              <a:rPr lang="es-CO" dirty="0" smtClean="0"/>
              <a:t> Control sea eficaz durante le </a:t>
            </a:r>
            <a:r>
              <a:rPr lang="es-CO" dirty="0"/>
              <a:t>proyecto.</a:t>
            </a:r>
            <a:endParaRPr lang="fr-FR" dirty="0"/>
          </a:p>
        </p:txBody>
      </p:sp>
    </p:spTree>
    <p:extLst>
      <p:ext uri="{BB962C8B-B14F-4D97-AF65-F5344CB8AC3E}">
        <p14:creationId xmlns:p14="http://schemas.microsoft.com/office/powerpoint/2010/main" val="935883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aceptados *</a:t>
            </a:r>
          </a:p>
          <a:p>
            <a:r>
              <a:rPr lang="es-CO" dirty="0" smtClean="0"/>
              <a:t>Entregables rechazados</a:t>
            </a:r>
          </a:p>
          <a:p>
            <a:r>
              <a:rPr lang="es-CO" dirty="0" smtClean="0"/>
              <a:t>Riesgos actualizados</a:t>
            </a:r>
          </a:p>
          <a:p>
            <a:r>
              <a:rPr lang="es-CO" dirty="0" smtClean="0"/>
              <a:t>Resultados del análisis del valor</a:t>
            </a:r>
            <a:r>
              <a:rPr lang="fr-FR" dirty="0" smtClean="0"/>
              <a:t> </a:t>
            </a:r>
            <a:r>
              <a:rPr lang="fr-FR" dirty="0" err="1" smtClean="0"/>
              <a:t>ganado</a:t>
            </a:r>
            <a:endParaRPr lang="fr-FR" dirty="0" smtClean="0"/>
          </a:p>
          <a:p>
            <a:r>
              <a:rPr lang="es-CO" dirty="0" smtClean="0"/>
              <a:t>Cronograma de planificación del lanzamiento actualizado</a:t>
            </a:r>
          </a:p>
        </p:txBody>
      </p:sp>
    </p:spTree>
    <p:extLst>
      <p:ext uri="{BB962C8B-B14F-4D97-AF65-F5344CB8AC3E}">
        <p14:creationId xmlns:p14="http://schemas.microsoft.com/office/powerpoint/2010/main" val="11448344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11.2.3.1 Entregables aceptados</a:t>
            </a:r>
            <a:endParaRPr lang="fr-FR" dirty="0"/>
          </a:p>
        </p:txBody>
      </p:sp>
      <p:sp>
        <p:nvSpPr>
          <p:cNvPr id="3" name="Content Placeholder 2"/>
          <p:cNvSpPr>
            <a:spLocks noGrp="1"/>
          </p:cNvSpPr>
          <p:nvPr>
            <p:ph idx="1"/>
          </p:nvPr>
        </p:nvSpPr>
        <p:spPr/>
        <p:txBody>
          <a:bodyPr>
            <a:normAutofit lnSpcReduction="10000"/>
          </a:bodyPr>
          <a:lstStyle/>
          <a:p>
            <a:r>
              <a:rPr lang="es-CO" dirty="0" smtClean="0"/>
              <a:t>Los entregables que cumplen con los criterios de aceptación de historias de usuario son aceptados por el </a:t>
            </a:r>
            <a:r>
              <a:rPr lang="es-CO" b="1" i="1" dirty="0" err="1" smtClean="0"/>
              <a:t>Product</a:t>
            </a:r>
            <a:r>
              <a:rPr lang="es-CO" b="1" i="1" dirty="0" smtClean="0"/>
              <a:t> </a:t>
            </a:r>
            <a:r>
              <a:rPr lang="es-CO" b="1" i="1" dirty="0" err="1" smtClean="0"/>
              <a:t>Owner</a:t>
            </a:r>
            <a:r>
              <a:rPr lang="es-CO" dirty="0" smtClean="0"/>
              <a:t>. </a:t>
            </a:r>
          </a:p>
          <a:p>
            <a:r>
              <a:rPr lang="es-CO" dirty="0" smtClean="0"/>
              <a:t>El </a:t>
            </a:r>
            <a:r>
              <a:rPr lang="es-CO" dirty="0" err="1" smtClean="0"/>
              <a:t>objectivo</a:t>
            </a:r>
            <a:r>
              <a:rPr lang="es-CO" dirty="0" smtClean="0"/>
              <a:t> de un Sprint es crear entregables potencialmente listos para ser entregados, o presentar incrementos de productos que cumplan con los criterios de aceptación definidos por el cliente y el PO.</a:t>
            </a:r>
          </a:p>
          <a:p>
            <a:r>
              <a:rPr lang="es-CO" dirty="0" smtClean="0"/>
              <a:t>Una lista de los criterios de aceptación se mantiene y se actualiza después de cada Sprint </a:t>
            </a:r>
            <a:r>
              <a:rPr lang="es-CO" dirty="0" err="1" smtClean="0"/>
              <a:t>review</a:t>
            </a:r>
            <a:r>
              <a:rPr lang="es-CO" dirty="0" smtClean="0"/>
              <a:t> meeting. </a:t>
            </a:r>
          </a:p>
          <a:p>
            <a:r>
              <a:rPr lang="es-CO" dirty="0" smtClean="0"/>
              <a:t>Si una entrega no cumple con los criterios de aceptación, no se considera aceptado y por lo general se lleva adelante en un Sprint posterior para rectificar cualquier problema.</a:t>
            </a:r>
            <a:endParaRPr lang="fr-FR" dirty="0"/>
          </a:p>
        </p:txBody>
      </p:sp>
    </p:spTree>
    <p:extLst>
      <p:ext uri="{BB962C8B-B14F-4D97-AF65-F5344CB8AC3E}">
        <p14:creationId xmlns:p14="http://schemas.microsoft.com/office/powerpoint/2010/main" val="34479386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11.2.3.2 Entregas Rechazadas</a:t>
            </a:r>
            <a:endParaRPr lang="fr-FR" dirty="0"/>
          </a:p>
        </p:txBody>
      </p:sp>
      <p:sp>
        <p:nvSpPr>
          <p:cNvPr id="3" name="Content Placeholder 2"/>
          <p:cNvSpPr>
            <a:spLocks noGrp="1"/>
          </p:cNvSpPr>
          <p:nvPr>
            <p:ph idx="1"/>
          </p:nvPr>
        </p:nvSpPr>
        <p:spPr/>
        <p:txBody>
          <a:bodyPr/>
          <a:lstStyle/>
          <a:p>
            <a:r>
              <a:rPr lang="es-CO" dirty="0" smtClean="0"/>
              <a:t>Si los entregables no cumplen con los criterios de aceptación, tales entregables son rechazados. Las Historias de usuario asociados con tales con tales entregas rechazadas se añaden al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que dichas entregas se puedan considerar como parte de un Sprint posterior.</a:t>
            </a:r>
            <a:endParaRPr lang="fr-FR" dirty="0"/>
          </a:p>
        </p:txBody>
      </p:sp>
    </p:spTree>
    <p:extLst>
      <p:ext uri="{BB962C8B-B14F-4D97-AF65-F5344CB8AC3E}">
        <p14:creationId xmlns:p14="http://schemas.microsoft.com/office/powerpoint/2010/main" val="1069848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 Retrospectiva de Sprint</a:t>
            </a:r>
            <a:endParaRPr lang="fr-FR" dirty="0"/>
          </a:p>
        </p:txBody>
      </p:sp>
      <p:pic>
        <p:nvPicPr>
          <p:cNvPr id="4" name="Content Placeholder 3"/>
          <p:cNvPicPr>
            <a:picLocks noGrp="1" noChangeAspect="1"/>
          </p:cNvPicPr>
          <p:nvPr>
            <p:ph idx="1"/>
          </p:nvPr>
        </p:nvPicPr>
        <p:blipFill>
          <a:blip r:embed="rId2"/>
          <a:stretch>
            <a:fillRect/>
          </a:stretch>
        </p:blipFill>
        <p:spPr>
          <a:xfrm>
            <a:off x="2405062" y="2010569"/>
            <a:ext cx="7381875" cy="3981450"/>
          </a:xfrm>
          <a:prstGeom prst="rect">
            <a:avLst/>
          </a:prstGeom>
        </p:spPr>
      </p:pic>
    </p:spTree>
    <p:extLst>
      <p:ext uri="{BB962C8B-B14F-4D97-AF65-F5344CB8AC3E}">
        <p14:creationId xmlns:p14="http://schemas.microsoft.com/office/powerpoint/2010/main" val="18923804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a:t>
            </a:r>
          </a:p>
          <a:p>
            <a:r>
              <a:rPr lang="es-CO" dirty="0" smtClean="0">
                <a:solidFill>
                  <a:schemeClr val="accent2">
                    <a:lumMod val="50000"/>
                  </a:schemeClr>
                </a:solidFill>
              </a:rPr>
              <a:t>Equipos Scrum *</a:t>
            </a:r>
          </a:p>
          <a:p>
            <a:r>
              <a:rPr lang="es-CO" dirty="0" smtClean="0">
                <a:solidFill>
                  <a:schemeClr val="accent2">
                    <a:lumMod val="50000"/>
                  </a:schemeClr>
                </a:solidFill>
              </a:rPr>
              <a:t>Salidas de demostración y validación del Sprint *</a:t>
            </a:r>
          </a:p>
          <a:p>
            <a:r>
              <a:rPr lang="es-CO" dirty="0" smtClean="0"/>
              <a:t>Propietario del producto</a:t>
            </a:r>
          </a:p>
          <a:p>
            <a:endParaRPr lang="fr-FR" dirty="0"/>
          </a:p>
        </p:txBody>
      </p:sp>
    </p:spTree>
    <p:extLst>
      <p:ext uri="{BB962C8B-B14F-4D97-AF65-F5344CB8AC3E}">
        <p14:creationId xmlns:p14="http://schemas.microsoft.com/office/powerpoint/2010/main" val="40994851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11.3.1.3 Salidas de demostrar y validar el Sprint *</a:t>
            </a:r>
            <a:endParaRPr lang="fr-FR" dirty="0"/>
          </a:p>
        </p:txBody>
      </p:sp>
      <p:sp>
        <p:nvSpPr>
          <p:cNvPr id="3" name="Content Placeholder 2"/>
          <p:cNvSpPr>
            <a:spLocks noGrp="1"/>
          </p:cNvSpPr>
          <p:nvPr>
            <p:ph idx="1"/>
          </p:nvPr>
        </p:nvSpPr>
        <p:spPr/>
        <p:txBody>
          <a:bodyPr/>
          <a:lstStyle/>
          <a:p>
            <a:r>
              <a:rPr lang="es-CO" dirty="0" smtClean="0"/>
              <a:t>Son los resultados / salidas del proceso anterior </a:t>
            </a:r>
            <a:r>
              <a:rPr lang="es-CO" b="1" i="1" dirty="0" smtClean="0"/>
              <a:t>11.2 Demostrar y validar Sprint.</a:t>
            </a:r>
            <a:endParaRPr lang="fr-FR" b="1" i="1" dirty="0"/>
          </a:p>
        </p:txBody>
      </p:sp>
    </p:spTree>
    <p:extLst>
      <p:ext uri="{BB962C8B-B14F-4D97-AF65-F5344CB8AC3E}">
        <p14:creationId xmlns:p14="http://schemas.microsoft.com/office/powerpoint/2010/main" val="20111826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retrospectiva del Sprint *</a:t>
            </a:r>
          </a:p>
          <a:p>
            <a:r>
              <a:rPr lang="es-CO" dirty="0" smtClean="0"/>
              <a:t>ESVP (Explorar – Comprador – </a:t>
            </a:r>
            <a:r>
              <a:rPr lang="es-CO" dirty="0" err="1" smtClean="0"/>
              <a:t>Vacacionante</a:t>
            </a:r>
            <a:r>
              <a:rPr lang="es-CO" dirty="0" smtClean="0"/>
              <a:t> - Prisionero)</a:t>
            </a:r>
          </a:p>
          <a:p>
            <a:r>
              <a:rPr lang="es-CO" dirty="0" smtClean="0"/>
              <a:t>Barco (</a:t>
            </a:r>
            <a:r>
              <a:rPr lang="es-CO" dirty="0" err="1" smtClean="0"/>
              <a:t>speed</a:t>
            </a:r>
            <a:r>
              <a:rPr lang="es-CO" dirty="0" smtClean="0"/>
              <a:t> </a:t>
            </a:r>
            <a:r>
              <a:rPr lang="es-CO" dirty="0" err="1" smtClean="0"/>
              <a:t>boat</a:t>
            </a:r>
            <a:r>
              <a:rPr lang="es-CO" dirty="0" smtClean="0"/>
              <a:t>)</a:t>
            </a:r>
          </a:p>
          <a:p>
            <a:r>
              <a:rPr lang="es-CO" dirty="0" smtClean="0"/>
              <a:t>Métricas y técnicas de medición</a:t>
            </a:r>
          </a:p>
          <a:p>
            <a:endParaRPr lang="es-CO" dirty="0" smtClean="0"/>
          </a:p>
          <a:p>
            <a:endParaRPr lang="es-CO" dirty="0" smtClean="0"/>
          </a:p>
          <a:p>
            <a:endParaRPr lang="fr-FR" dirty="0"/>
          </a:p>
        </p:txBody>
      </p:sp>
    </p:spTree>
    <p:extLst>
      <p:ext uri="{BB962C8B-B14F-4D97-AF65-F5344CB8AC3E}">
        <p14:creationId xmlns:p14="http://schemas.microsoft.com/office/powerpoint/2010/main" val="1245319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11.3.2.1 </a:t>
            </a:r>
            <a:r>
              <a:rPr lang="es-CO" b="1" dirty="0" smtClean="0"/>
              <a:t>Retrospectiva de Sprint Meeting </a:t>
            </a:r>
            <a:r>
              <a:rPr lang="es-CO" dirty="0" smtClean="0"/>
              <a:t>*</a:t>
            </a:r>
            <a:endParaRPr lang="fr-FR" dirty="0"/>
          </a:p>
        </p:txBody>
      </p:sp>
      <p:sp>
        <p:nvSpPr>
          <p:cNvPr id="3" name="Content Placeholder 2"/>
          <p:cNvSpPr>
            <a:spLocks noGrp="1"/>
          </p:cNvSpPr>
          <p:nvPr>
            <p:ph idx="1"/>
          </p:nvPr>
        </p:nvSpPr>
        <p:spPr/>
        <p:txBody>
          <a:bodyPr/>
          <a:lstStyle/>
          <a:p>
            <a:r>
              <a:rPr lang="es-CO" dirty="0" smtClean="0"/>
              <a:t>Reunión de retrospectiva del Sprint es un elemento importante del marco de Scrum llamado “</a:t>
            </a:r>
            <a:r>
              <a:rPr lang="es-CO" b="1" i="1" dirty="0" smtClean="0"/>
              <a:t>inspeccionar - adaptar</a:t>
            </a:r>
            <a:r>
              <a:rPr lang="es-CO" dirty="0" smtClean="0"/>
              <a:t>” y es el </a:t>
            </a:r>
            <a:r>
              <a:rPr lang="es-CO" u="sng" dirty="0" smtClean="0"/>
              <a:t>paso final de un Sprint.</a:t>
            </a:r>
          </a:p>
          <a:p>
            <a:r>
              <a:rPr lang="es-CO" dirty="0" smtClean="0"/>
              <a:t>Todos los miembros del equipo Scrum asisten a la reunión, que es facilitada por el Scrum Master. Se recomienda pero NO SE requiere el </a:t>
            </a:r>
            <a:r>
              <a:rPr lang="es-CO" dirty="0" err="1" smtClean="0"/>
              <a:t>Product</a:t>
            </a:r>
            <a:r>
              <a:rPr lang="es-CO" dirty="0" smtClean="0"/>
              <a:t> </a:t>
            </a:r>
            <a:r>
              <a:rPr lang="es-CO" dirty="0" err="1" smtClean="0"/>
              <a:t>Owner</a:t>
            </a:r>
            <a:r>
              <a:rPr lang="es-CO" dirty="0" smtClean="0"/>
              <a:t>.</a:t>
            </a:r>
          </a:p>
          <a:p>
            <a:r>
              <a:rPr lang="es-CO" dirty="0" smtClean="0"/>
              <a:t>Un miembro del equipo documenta las charlas y los elementos para acciones futuras</a:t>
            </a:r>
          </a:p>
          <a:p>
            <a:r>
              <a:rPr lang="es-CO" dirty="0" smtClean="0"/>
              <a:t>Los debates abarcan tanto lo que salió mal como lo que salió bien.</a:t>
            </a:r>
            <a:endParaRPr lang="fr-FR" dirty="0"/>
          </a:p>
        </p:txBody>
      </p:sp>
    </p:spTree>
    <p:extLst>
      <p:ext uri="{BB962C8B-B14F-4D97-AF65-F5344CB8AC3E}">
        <p14:creationId xmlns:p14="http://schemas.microsoft.com/office/powerpoint/2010/main" val="2799853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objetivos principales de la reunión son identificar tres elementos específicos :</a:t>
            </a:r>
          </a:p>
          <a:p>
            <a:pPr marL="971550" lvl="1" indent="-514350">
              <a:buFont typeface="+mj-lt"/>
              <a:buAutoNum type="arabicPeriod"/>
            </a:pPr>
            <a:r>
              <a:rPr lang="es-CO" dirty="0" smtClean="0"/>
              <a:t>Las cosas que el equipo tiene que seguir haciendo: mejores practicas</a:t>
            </a:r>
          </a:p>
          <a:p>
            <a:pPr marL="971550" lvl="1" indent="-514350">
              <a:buFont typeface="+mj-lt"/>
              <a:buAutoNum type="arabicPeriod"/>
            </a:pPr>
            <a:r>
              <a:rPr lang="es-CO" dirty="0" smtClean="0"/>
              <a:t>Las cosas que el equipo necesita empezar a hacer: mejoras en el proceso</a:t>
            </a:r>
          </a:p>
          <a:p>
            <a:pPr marL="971550" lvl="1" indent="-514350">
              <a:buFont typeface="+mj-lt"/>
              <a:buAutoNum type="arabicPeriod"/>
            </a:pPr>
            <a:r>
              <a:rPr lang="es-CO" dirty="0" smtClean="0"/>
              <a:t>Las cosas que el equipo necesita dejar de hacer: problemas de proceso y embotellamiento.</a:t>
            </a:r>
          </a:p>
          <a:p>
            <a:pPr marL="971550" lvl="1" indent="-514350">
              <a:buFont typeface="+mj-lt"/>
              <a:buAutoNum type="arabicPeriod"/>
            </a:pPr>
            <a:endParaRPr lang="es-CO" dirty="0"/>
          </a:p>
          <a:p>
            <a:pPr marL="457200" lvl="1" indent="0">
              <a:buNone/>
            </a:pPr>
            <a:r>
              <a:rPr lang="es-CO" dirty="0" smtClean="0"/>
              <a:t>Estas áreas se discuten y una lista de “mejoras accionables acordadas” (</a:t>
            </a:r>
            <a:r>
              <a:rPr lang="es-CO" dirty="0" err="1" smtClean="0"/>
              <a:t>Agreed</a:t>
            </a:r>
            <a:r>
              <a:rPr lang="es-CO" dirty="0" smtClean="0"/>
              <a:t> </a:t>
            </a:r>
            <a:r>
              <a:rPr lang="es-CO" dirty="0" err="1" smtClean="0"/>
              <a:t>Actionable</a:t>
            </a:r>
            <a:r>
              <a:rPr lang="es-CO" dirty="0" smtClean="0"/>
              <a:t> </a:t>
            </a:r>
            <a:r>
              <a:rPr lang="es-CO" dirty="0" err="1" smtClean="0"/>
              <a:t>Improvements</a:t>
            </a:r>
            <a:r>
              <a:rPr lang="es-CO" dirty="0" smtClean="0"/>
              <a:t>) es creada.</a:t>
            </a:r>
            <a:endParaRPr lang="fr-FR" dirty="0"/>
          </a:p>
        </p:txBody>
      </p:sp>
    </p:spTree>
    <p:extLst>
      <p:ext uri="{BB962C8B-B14F-4D97-AF65-F5344CB8AC3E}">
        <p14:creationId xmlns:p14="http://schemas.microsoft.com/office/powerpoint/2010/main" val="11189172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11.3.2.2 Explorer – </a:t>
            </a:r>
            <a:r>
              <a:rPr lang="es-CO" dirty="0" err="1" smtClean="0"/>
              <a:t>Shopper</a:t>
            </a:r>
            <a:r>
              <a:rPr lang="es-CO" dirty="0" smtClean="0"/>
              <a:t> – </a:t>
            </a:r>
            <a:r>
              <a:rPr lang="es-CO" dirty="0" err="1" smtClean="0"/>
              <a:t>Vacationer</a:t>
            </a:r>
            <a:r>
              <a:rPr lang="es-CO" dirty="0" smtClean="0"/>
              <a:t> – </a:t>
            </a:r>
            <a:r>
              <a:rPr lang="es-CO" dirty="0" err="1" smtClean="0"/>
              <a:t>Prisoner</a:t>
            </a:r>
            <a:r>
              <a:rPr lang="es-CO" dirty="0" smtClean="0"/>
              <a:t> (ESVP)</a:t>
            </a:r>
            <a:endParaRPr lang="fr-FR" dirty="0"/>
          </a:p>
        </p:txBody>
      </p:sp>
      <p:sp>
        <p:nvSpPr>
          <p:cNvPr id="3" name="Content Placeholder 2"/>
          <p:cNvSpPr>
            <a:spLocks noGrp="1"/>
          </p:cNvSpPr>
          <p:nvPr>
            <p:ph idx="1"/>
          </p:nvPr>
        </p:nvSpPr>
        <p:spPr/>
        <p:txBody>
          <a:bodyPr>
            <a:normAutofit lnSpcReduction="10000"/>
          </a:bodyPr>
          <a:lstStyle/>
          <a:p>
            <a:r>
              <a:rPr lang="es-CO" dirty="0" smtClean="0"/>
              <a:t>Ejercicio que se puede realizar al inicio de la reunión de retrospectiva del Sprint para entender la mentalidad de los participantes y establecer el tono de la reunión. Se les pide a los asistentes que indiquen de forma anónima el termino que mejor representa como se sienten con respecto a su participación en la reunión.</a:t>
            </a:r>
          </a:p>
          <a:p>
            <a:pPr lvl="1"/>
            <a:r>
              <a:rPr lang="es-CO" dirty="0" smtClean="0"/>
              <a:t>Explorer : quiere participar y aprender todo lo que se discutió en la retrospectiva.</a:t>
            </a:r>
          </a:p>
          <a:p>
            <a:pPr lvl="1"/>
            <a:r>
              <a:rPr lang="es-CO" dirty="0" err="1" smtClean="0"/>
              <a:t>Shopper</a:t>
            </a:r>
            <a:r>
              <a:rPr lang="es-CO" dirty="0" smtClean="0"/>
              <a:t>: quiere escuchar todo y elegir lo que desea de la retrospectiva</a:t>
            </a:r>
          </a:p>
          <a:p>
            <a:pPr lvl="1"/>
            <a:r>
              <a:rPr lang="es-CO" dirty="0" err="1" smtClean="0"/>
              <a:t>Vacationer</a:t>
            </a:r>
            <a:r>
              <a:rPr lang="es-CO" dirty="0" smtClean="0"/>
              <a:t>: quiere relajarse y ser turista en la retrospectiva</a:t>
            </a:r>
          </a:p>
          <a:p>
            <a:pPr lvl="1"/>
            <a:r>
              <a:rPr lang="es-CO" dirty="0" err="1" smtClean="0"/>
              <a:t>Prisoner</a:t>
            </a:r>
            <a:r>
              <a:rPr lang="es-CO" dirty="0" smtClean="0"/>
              <a:t>: quiere estar en otro lugar y asistir a la retrospectiva </a:t>
            </a:r>
          </a:p>
          <a:p>
            <a:pPr marL="0" indent="0">
              <a:buNone/>
            </a:pPr>
            <a:r>
              <a:rPr lang="es-CO" dirty="0" smtClean="0"/>
              <a:t>El Scrum Master luego recopila las respuestas, prepara y comparte la información con el grupo.</a:t>
            </a:r>
            <a:endParaRPr lang="es-CO" dirty="0"/>
          </a:p>
        </p:txBody>
      </p:sp>
    </p:spTree>
    <p:extLst>
      <p:ext uri="{BB962C8B-B14F-4D97-AF65-F5344CB8AC3E}">
        <p14:creationId xmlns:p14="http://schemas.microsoft.com/office/powerpoint/2010/main" val="100313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Causas de </a:t>
            </a:r>
            <a:r>
              <a:rPr lang="es-CO" dirty="0" err="1" smtClean="0"/>
              <a:t>Technical</a:t>
            </a:r>
            <a:r>
              <a:rPr lang="es-CO" dirty="0" smtClean="0"/>
              <a:t> </a:t>
            </a:r>
            <a:r>
              <a:rPr lang="es-CO" dirty="0" err="1" smtClean="0"/>
              <a:t>debt</a:t>
            </a:r>
            <a:endParaRPr lang="fr-FR" dirty="0"/>
          </a:p>
        </p:txBody>
      </p:sp>
      <p:sp>
        <p:nvSpPr>
          <p:cNvPr id="3" name="Content Placeholder 2"/>
          <p:cNvSpPr>
            <a:spLocks noGrp="1"/>
          </p:cNvSpPr>
          <p:nvPr>
            <p:ph idx="1"/>
          </p:nvPr>
        </p:nvSpPr>
        <p:spPr/>
        <p:txBody>
          <a:bodyPr/>
          <a:lstStyle/>
          <a:p>
            <a:r>
              <a:rPr lang="es-CO" dirty="0" smtClean="0"/>
              <a:t>Una solución rápida y la construcción de entregables que no cumplen con los estándares de calidad, seguridad y objetivos de arquitectura.</a:t>
            </a:r>
          </a:p>
          <a:p>
            <a:r>
              <a:rPr lang="es-CO" dirty="0" smtClean="0"/>
              <a:t>Prueba inadecuada o incompleta</a:t>
            </a:r>
          </a:p>
          <a:p>
            <a:r>
              <a:rPr lang="es-CO" dirty="0" err="1" smtClean="0"/>
              <a:t>Documentacion</a:t>
            </a:r>
            <a:r>
              <a:rPr lang="es-CO" dirty="0" smtClean="0"/>
              <a:t> incorrecta o incompleta</a:t>
            </a:r>
          </a:p>
          <a:p>
            <a:r>
              <a:rPr lang="es-CO" dirty="0" smtClean="0"/>
              <a:t>Falta de coordinación entre los diferentes miembros, con menos énfasis en la integración final</a:t>
            </a:r>
          </a:p>
          <a:p>
            <a:r>
              <a:rPr lang="es-CO" dirty="0" smtClean="0"/>
              <a:t>Pobre intercambio de conocimiento del negocio</a:t>
            </a:r>
          </a:p>
          <a:p>
            <a:r>
              <a:rPr lang="es-CO" dirty="0" err="1" smtClean="0"/>
              <a:t>Demasido</a:t>
            </a:r>
            <a:r>
              <a:rPr lang="es-CO" dirty="0" smtClean="0"/>
              <a:t> énfasis en los objetivos del proyecto a corto plazo en lugar de los objetivos a largo plazo </a:t>
            </a:r>
            <a:endParaRPr lang="fr-FR" dirty="0"/>
          </a:p>
        </p:txBody>
      </p:sp>
    </p:spTree>
    <p:extLst>
      <p:ext uri="{BB962C8B-B14F-4D97-AF65-F5344CB8AC3E}">
        <p14:creationId xmlns:p14="http://schemas.microsoft.com/office/powerpoint/2010/main" val="39406469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11.3.2.4 Métricas y técnicas de medición</a:t>
            </a:r>
            <a:endParaRPr lang="fr-FR" dirty="0"/>
          </a:p>
        </p:txBody>
      </p:sp>
      <p:sp>
        <p:nvSpPr>
          <p:cNvPr id="3" name="Content Placeholder 2"/>
          <p:cNvSpPr>
            <a:spLocks noGrp="1"/>
          </p:cNvSpPr>
          <p:nvPr>
            <p:ph idx="1"/>
          </p:nvPr>
        </p:nvSpPr>
        <p:spPr/>
        <p:txBody>
          <a:bodyPr/>
          <a:lstStyle/>
          <a:p>
            <a:r>
              <a:rPr lang="es-CO" dirty="0" smtClean="0"/>
              <a:t>Hay varios indicadores que pueden ser usados para contrastar el desempeño de equipo en el Sprint actual con respecto a los anteriores.</a:t>
            </a:r>
          </a:p>
          <a:p>
            <a:endParaRPr lang="es-CO" dirty="0"/>
          </a:p>
          <a:p>
            <a:pPr lvl="1"/>
            <a:r>
              <a:rPr lang="es-CO" dirty="0" err="1" smtClean="0"/>
              <a:t>Team</a:t>
            </a:r>
            <a:r>
              <a:rPr lang="es-CO" dirty="0" smtClean="0"/>
              <a:t> </a:t>
            </a:r>
            <a:r>
              <a:rPr lang="es-CO" dirty="0" err="1" smtClean="0"/>
              <a:t>velocity</a:t>
            </a:r>
            <a:r>
              <a:rPr lang="es-CO" dirty="0" smtClean="0"/>
              <a:t>: Número de </a:t>
            </a:r>
            <a:r>
              <a:rPr lang="es-CO" dirty="0" err="1" smtClean="0"/>
              <a:t>Story</a:t>
            </a:r>
            <a:r>
              <a:rPr lang="es-CO" dirty="0" smtClean="0"/>
              <a:t> </a:t>
            </a:r>
            <a:r>
              <a:rPr lang="es-CO" dirty="0" err="1" smtClean="0"/>
              <a:t>Points</a:t>
            </a:r>
            <a:r>
              <a:rPr lang="es-CO" dirty="0" smtClean="0"/>
              <a:t> hecho en un sprint.</a:t>
            </a:r>
          </a:p>
          <a:p>
            <a:pPr lvl="1"/>
            <a:r>
              <a:rPr lang="es-CO" dirty="0" smtClean="0"/>
              <a:t>Done </a:t>
            </a:r>
            <a:r>
              <a:rPr lang="es-CO" dirty="0" err="1" smtClean="0"/>
              <a:t>success</a:t>
            </a:r>
            <a:r>
              <a:rPr lang="es-CO" dirty="0" smtClean="0"/>
              <a:t> </a:t>
            </a:r>
            <a:r>
              <a:rPr lang="es-CO" dirty="0" err="1" smtClean="0"/>
              <a:t>rate</a:t>
            </a:r>
            <a:r>
              <a:rPr lang="es-CO" dirty="0" smtClean="0"/>
              <a:t>: </a:t>
            </a:r>
            <a:r>
              <a:rPr lang="es-CO" dirty="0" err="1" smtClean="0"/>
              <a:t>Procentaje</a:t>
            </a:r>
            <a:r>
              <a:rPr lang="es-CO" dirty="0" smtClean="0"/>
              <a:t> de Puntos de Historia (</a:t>
            </a:r>
            <a:r>
              <a:rPr lang="es-CO" dirty="0" err="1" smtClean="0"/>
              <a:t>Story</a:t>
            </a:r>
            <a:r>
              <a:rPr lang="es-CO" dirty="0" smtClean="0"/>
              <a:t> </a:t>
            </a:r>
            <a:r>
              <a:rPr lang="es-CO" dirty="0" err="1" smtClean="0"/>
              <a:t>point</a:t>
            </a:r>
            <a:r>
              <a:rPr lang="es-CO" dirty="0" smtClean="0"/>
              <a:t>) que han sido Done, en relación con lo que se han llevado a cabo.</a:t>
            </a:r>
          </a:p>
          <a:p>
            <a:pPr lvl="1"/>
            <a:r>
              <a:rPr lang="es-CO" dirty="0" err="1" smtClean="0"/>
              <a:t>Estimacion</a:t>
            </a:r>
            <a:r>
              <a:rPr lang="es-CO" dirty="0" smtClean="0"/>
              <a:t> de eficacia: Numero o porcentaje de discrepancia entre el tiempo previsto y el tiempo verdadero que se ha utilizado en las tareas y User </a:t>
            </a:r>
            <a:r>
              <a:rPr lang="es-CO" dirty="0" err="1" smtClean="0"/>
              <a:t>Sotries</a:t>
            </a:r>
            <a:r>
              <a:rPr lang="es-CO" dirty="0" smtClean="0"/>
              <a:t>.</a:t>
            </a:r>
            <a:endParaRPr lang="fr-FR" dirty="0"/>
          </a:p>
        </p:txBody>
      </p:sp>
    </p:spTree>
    <p:extLst>
      <p:ext uri="{BB962C8B-B14F-4D97-AF65-F5344CB8AC3E}">
        <p14:creationId xmlns:p14="http://schemas.microsoft.com/office/powerpoint/2010/main" val="127344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t>Elementos de acción asignados y fecha de entrega</a:t>
            </a:r>
          </a:p>
          <a:p>
            <a:r>
              <a:rPr lang="es-CO" dirty="0" smtClean="0"/>
              <a:t>Elementos no funcionales propuestos para la lista priorizada de pendientes del producto</a:t>
            </a:r>
          </a:p>
          <a:p>
            <a:r>
              <a:rPr lang="es-CO" dirty="0" smtClean="0"/>
              <a:t>Registro de la retrospectiva del Sprint</a:t>
            </a:r>
          </a:p>
          <a:p>
            <a:r>
              <a:rPr lang="es-CO" dirty="0" smtClean="0"/>
              <a:t>Lecciones aprendidas del equipo Scrum</a:t>
            </a:r>
          </a:p>
          <a:p>
            <a:endParaRPr lang="fr-FR" dirty="0"/>
          </a:p>
        </p:txBody>
      </p:sp>
    </p:spTree>
    <p:extLst>
      <p:ext uri="{BB962C8B-B14F-4D97-AF65-F5344CB8AC3E}">
        <p14:creationId xmlns:p14="http://schemas.microsoft.com/office/powerpoint/2010/main" val="1921042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12. Lanzamiento</a:t>
            </a:r>
            <a:endParaRPr lang="fr-FR" sz="4000" dirty="0"/>
          </a:p>
        </p:txBody>
      </p:sp>
    </p:spTree>
    <p:extLst>
      <p:ext uri="{BB962C8B-B14F-4D97-AF65-F5344CB8AC3E}">
        <p14:creationId xmlns:p14="http://schemas.microsoft.com/office/powerpoint/2010/main" val="21638797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 Envió de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70431" y="1825625"/>
            <a:ext cx="8651137" cy="4351338"/>
          </a:xfrm>
          <a:prstGeom prst="rect">
            <a:avLst/>
          </a:prstGeom>
        </p:spPr>
      </p:pic>
    </p:spTree>
    <p:extLst>
      <p:ext uri="{BB962C8B-B14F-4D97-AF65-F5344CB8AC3E}">
        <p14:creationId xmlns:p14="http://schemas.microsoft.com/office/powerpoint/2010/main" val="28673879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Socios *</a:t>
            </a:r>
          </a:p>
          <a:p>
            <a:r>
              <a:rPr lang="es-CO" dirty="0" smtClean="0">
                <a:solidFill>
                  <a:schemeClr val="accent2">
                    <a:lumMod val="50000"/>
                  </a:schemeClr>
                </a:solidFill>
              </a:rPr>
              <a:t>Entregables aceptados *</a:t>
            </a:r>
          </a:p>
          <a:p>
            <a:r>
              <a:rPr lang="es-CO" dirty="0" smtClean="0">
                <a:solidFill>
                  <a:schemeClr val="accent2">
                    <a:lumMod val="50000"/>
                  </a:schemeClr>
                </a:solidFill>
              </a:rPr>
              <a:t>Cronograma de planificación del lanzamiento *</a:t>
            </a:r>
          </a:p>
          <a:p>
            <a:r>
              <a:rPr lang="es-CO" dirty="0" smtClean="0"/>
              <a:t>Scrum Master</a:t>
            </a:r>
          </a:p>
          <a:p>
            <a:r>
              <a:rPr lang="es-CO" dirty="0" smtClean="0"/>
              <a:t>Equipo Scrum</a:t>
            </a:r>
          </a:p>
          <a:p>
            <a:r>
              <a:rPr lang="es-CO" dirty="0" smtClean="0"/>
              <a:t>Criterio de aceptación de las Historias de Usuario</a:t>
            </a:r>
          </a:p>
          <a:p>
            <a:r>
              <a:rPr lang="es-CO" dirty="0" smtClean="0"/>
              <a:t>Plan piloto</a:t>
            </a:r>
          </a:p>
          <a:p>
            <a:endParaRPr lang="fr-FR" dirty="0"/>
          </a:p>
        </p:txBody>
      </p:sp>
    </p:spTree>
    <p:extLst>
      <p:ext uri="{BB962C8B-B14F-4D97-AF65-F5344CB8AC3E}">
        <p14:creationId xmlns:p14="http://schemas.microsoft.com/office/powerpoint/2010/main" val="20219238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12.1.1.8 Plan piloto</a:t>
            </a:r>
            <a:endParaRPr lang="fr-FR" dirty="0"/>
          </a:p>
        </p:txBody>
      </p:sp>
      <p:sp>
        <p:nvSpPr>
          <p:cNvPr id="3" name="Content Placeholder 2"/>
          <p:cNvSpPr>
            <a:spLocks noGrp="1"/>
          </p:cNvSpPr>
          <p:nvPr>
            <p:ph idx="1"/>
          </p:nvPr>
        </p:nvSpPr>
        <p:spPr/>
        <p:txBody>
          <a:bodyPr/>
          <a:lstStyle/>
          <a:p>
            <a:r>
              <a:rPr lang="es-CO" dirty="0" smtClean="0"/>
              <a:t>Es una entrada que se utiliza para trazar una implementación piloto en detalle. El alcance y los objetivos del despliegue, cronograma de implementación, planes de transición, preparación de usuario necesaria, criterios de evaluación para el despliegue, y otros elementos claves relacionados con el despliegue se especifican en el plan piloto.</a:t>
            </a:r>
            <a:endParaRPr lang="fr-FR" dirty="0"/>
          </a:p>
        </p:txBody>
      </p:sp>
    </p:spTree>
    <p:extLst>
      <p:ext uri="{BB962C8B-B14F-4D97-AF65-F5344CB8AC3E}">
        <p14:creationId xmlns:p14="http://schemas.microsoft.com/office/powerpoint/2010/main" val="5725720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Métodos de despliegue organizativo *</a:t>
            </a:r>
          </a:p>
          <a:p>
            <a:r>
              <a:rPr lang="es-CO" dirty="0" smtClean="0"/>
              <a:t>Plan de comunicación</a:t>
            </a:r>
            <a:endParaRPr lang="fr-FR" dirty="0"/>
          </a:p>
        </p:txBody>
      </p:sp>
    </p:spTree>
    <p:extLst>
      <p:ext uri="{BB962C8B-B14F-4D97-AF65-F5344CB8AC3E}">
        <p14:creationId xmlns:p14="http://schemas.microsoft.com/office/powerpoint/2010/main" val="7687253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12.1.2.1 Métodos de despliegue organizativo</a:t>
            </a:r>
            <a:endParaRPr lang="fr-FR" dirty="0"/>
          </a:p>
        </p:txBody>
      </p:sp>
      <p:sp>
        <p:nvSpPr>
          <p:cNvPr id="3" name="Content Placeholder 2"/>
          <p:cNvSpPr>
            <a:spLocks noGrp="1"/>
          </p:cNvSpPr>
          <p:nvPr>
            <p:ph idx="1"/>
          </p:nvPr>
        </p:nvSpPr>
        <p:spPr/>
        <p:txBody>
          <a:bodyPr/>
          <a:lstStyle/>
          <a:p>
            <a:r>
              <a:rPr lang="es-CO" dirty="0" smtClean="0"/>
              <a:t>Dependiendo del producto que se entrega, el despliegue puede tener lugar de forma remota o puede implicar el envió físico o transición de un elemento. Debido a que la implementación tiende a implicar un alto nivel de riesgo, las organizaciones suelen tener mecanismos de implementación bien definidos y establecidos, con procesos detallados para garantizar el cumplimiento de todas las normas aplicables y medidas de calidad</a:t>
            </a:r>
            <a:r>
              <a:rPr lang="fr-FR" dirty="0" smtClean="0"/>
              <a:t>.</a:t>
            </a:r>
            <a:endParaRPr lang="es-CO" dirty="0" smtClean="0"/>
          </a:p>
        </p:txBody>
      </p:sp>
    </p:spTree>
    <p:extLst>
      <p:ext uri="{BB962C8B-B14F-4D97-AF65-F5344CB8AC3E}">
        <p14:creationId xmlns:p14="http://schemas.microsoft.com/office/powerpoint/2010/main" val="14839024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12.1.2.2 Plan de comunicación</a:t>
            </a:r>
            <a:endParaRPr lang="fr-FR" dirty="0"/>
          </a:p>
        </p:txBody>
      </p:sp>
      <p:sp>
        <p:nvSpPr>
          <p:cNvPr id="3" name="Content Placeholder 2"/>
          <p:cNvSpPr>
            <a:spLocks noGrp="1"/>
          </p:cNvSpPr>
          <p:nvPr>
            <p:ph idx="1"/>
          </p:nvPr>
        </p:nvSpPr>
        <p:spPr/>
        <p:txBody>
          <a:bodyPr/>
          <a:lstStyle/>
          <a:p>
            <a:r>
              <a:rPr lang="es-CO" dirty="0" smtClean="0"/>
              <a:t>Este plan especifica los registros que deben ser creados y mantenidos durante todo el proyecto. </a:t>
            </a:r>
          </a:p>
          <a:p>
            <a:r>
              <a:rPr lang="es-CO" dirty="0" smtClean="0"/>
              <a:t>El plan de comunicación define los métodos que se utilizan para transmitir información importante del proyecto a los socios </a:t>
            </a:r>
            <a:r>
              <a:rPr lang="es-CO" dirty="0" err="1" smtClean="0"/>
              <a:t>asi</a:t>
            </a:r>
            <a:r>
              <a:rPr lang="es-CO" dirty="0" smtClean="0"/>
              <a:t> como quien es el responsable de las actividades de comunicación.</a:t>
            </a:r>
            <a:endParaRPr lang="fr-FR" dirty="0"/>
          </a:p>
        </p:txBody>
      </p:sp>
    </p:spTree>
    <p:extLst>
      <p:ext uri="{BB962C8B-B14F-4D97-AF65-F5344CB8AC3E}">
        <p14:creationId xmlns:p14="http://schemas.microsoft.com/office/powerpoint/2010/main" val="24114831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Acuerdo de entregables funcionales *</a:t>
            </a:r>
          </a:p>
          <a:p>
            <a:r>
              <a:rPr lang="es-CO" dirty="0" smtClean="0"/>
              <a:t>Entregables funcionales</a:t>
            </a:r>
          </a:p>
          <a:p>
            <a:r>
              <a:rPr lang="es-CO" dirty="0" smtClean="0"/>
              <a:t>Lanzamientos del producto</a:t>
            </a:r>
            <a:endParaRPr lang="fr-FR" dirty="0"/>
          </a:p>
        </p:txBody>
      </p:sp>
    </p:spTree>
    <p:extLst>
      <p:ext uri="{BB962C8B-B14F-4D97-AF65-F5344CB8AC3E}">
        <p14:creationId xmlns:p14="http://schemas.microsoft.com/office/powerpoint/2010/main" val="229345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evita los </a:t>
            </a:r>
            <a:r>
              <a:rPr lang="es-CO" i="1" dirty="0" err="1" smtClean="0"/>
              <a:t>issues</a:t>
            </a:r>
            <a:r>
              <a:rPr lang="es-CO" i="1" dirty="0" smtClean="0"/>
              <a:t> </a:t>
            </a:r>
            <a:r>
              <a:rPr lang="es-CO" dirty="0" smtClean="0"/>
              <a:t>relacionados con </a:t>
            </a:r>
            <a:r>
              <a:rPr lang="es-CO" i="1" dirty="0" err="1" smtClean="0"/>
              <a:t>Technical</a:t>
            </a:r>
            <a:r>
              <a:rPr lang="es-CO" i="1" dirty="0" smtClean="0"/>
              <a:t> </a:t>
            </a:r>
            <a:r>
              <a:rPr lang="es-CO" i="1" dirty="0" err="1" smtClean="0"/>
              <a:t>debt</a:t>
            </a:r>
            <a:r>
              <a:rPr lang="es-CO" dirty="0" smtClean="0"/>
              <a:t> al asegurar que los entregables hechos (Done </a:t>
            </a:r>
            <a:r>
              <a:rPr lang="es-CO" dirty="0" err="1" smtClean="0"/>
              <a:t>Deliverables</a:t>
            </a:r>
            <a:r>
              <a:rPr lang="es-CO" dirty="0" smtClean="0"/>
              <a:t>) con </a:t>
            </a:r>
            <a:r>
              <a:rPr lang="es-CO" dirty="0" err="1" smtClean="0"/>
              <a:t>Acceptance</a:t>
            </a:r>
            <a:r>
              <a:rPr lang="es-CO" dirty="0" smtClean="0"/>
              <a:t> </a:t>
            </a:r>
            <a:r>
              <a:rPr lang="es-CO" dirty="0" err="1" smtClean="0"/>
              <a:t>criteria</a:t>
            </a:r>
            <a:r>
              <a:rPr lang="es-CO" dirty="0" smtClean="0"/>
              <a:t> se definan como parte del Sprint </a:t>
            </a:r>
            <a:r>
              <a:rPr lang="es-CO" dirty="0" err="1" smtClean="0"/>
              <a:t>Blacklog</a:t>
            </a:r>
            <a:r>
              <a:rPr lang="es-CO" dirty="0" smtClean="0"/>
              <a:t> y que las tareas claves, incluyendo desarrollo, pruebas y documentación se realicen como parte del mismo Sprint y por el mismo Scrum </a:t>
            </a:r>
            <a:r>
              <a:rPr lang="es-CO" dirty="0" err="1" smtClean="0"/>
              <a:t>Team</a:t>
            </a:r>
            <a:r>
              <a:rPr lang="es-CO" dirty="0" smtClean="0"/>
              <a:t>.</a:t>
            </a:r>
            <a:endParaRPr lang="fr-FR" i="1" dirty="0"/>
          </a:p>
        </p:txBody>
      </p:sp>
    </p:spTree>
    <p:extLst>
      <p:ext uri="{BB962C8B-B14F-4D97-AF65-F5344CB8AC3E}">
        <p14:creationId xmlns:p14="http://schemas.microsoft.com/office/powerpoint/2010/main" val="36399001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12.1.3.1 Acuerdo de entregables funcionales</a:t>
            </a:r>
            <a:endParaRPr lang="fr-FR" dirty="0"/>
          </a:p>
        </p:txBody>
      </p:sp>
      <p:sp>
        <p:nvSpPr>
          <p:cNvPr id="3" name="Content Placeholder 2"/>
          <p:cNvSpPr>
            <a:spLocks noGrp="1"/>
          </p:cNvSpPr>
          <p:nvPr>
            <p:ph idx="1"/>
          </p:nvPr>
        </p:nvSpPr>
        <p:spPr/>
        <p:txBody>
          <a:bodyPr/>
          <a:lstStyle/>
          <a:p>
            <a:pPr marL="0" indent="0">
              <a:buNone/>
            </a:pPr>
            <a:r>
              <a:rPr lang="es-CO" dirty="0" smtClean="0"/>
              <a:t>Las entregas que cumplen con los criterios de aceptación reciben un cierre de negocio formal y la aprobación por parte del cliente  o patrocinador. El alcanzar una aceptación formal del cliente es fundamental para el reconocimiento de ingresos. La responsabilidad para su obtención será definida por las políticas de las empresas y no es necesariamente responsabilidad del </a:t>
            </a:r>
            <a:r>
              <a:rPr lang="es-CO" dirty="0" err="1" smtClean="0"/>
              <a:t>Product</a:t>
            </a:r>
            <a:r>
              <a:rPr lang="es-CO" dirty="0" smtClean="0"/>
              <a:t> </a:t>
            </a:r>
            <a:r>
              <a:rPr lang="es-CO" dirty="0" err="1" smtClean="0"/>
              <a:t>Owner</a:t>
            </a:r>
            <a:r>
              <a:rPr lang="es-CO" dirty="0" smtClean="0"/>
              <a:t>.</a:t>
            </a:r>
            <a:endParaRPr lang="fr-FR" dirty="0"/>
          </a:p>
        </p:txBody>
      </p:sp>
    </p:spTree>
    <p:extLst>
      <p:ext uri="{BB962C8B-B14F-4D97-AF65-F5344CB8AC3E}">
        <p14:creationId xmlns:p14="http://schemas.microsoft.com/office/powerpoint/2010/main" val="29324617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12.1.3.2 Entregables funcionales	</a:t>
            </a:r>
            <a:endParaRPr lang="fr-FR" dirty="0"/>
          </a:p>
        </p:txBody>
      </p:sp>
      <p:sp>
        <p:nvSpPr>
          <p:cNvPr id="3" name="Content Placeholder 2"/>
          <p:cNvSpPr>
            <a:spLocks noGrp="1"/>
          </p:cNvSpPr>
          <p:nvPr>
            <p:ph idx="1"/>
          </p:nvPr>
        </p:nvSpPr>
        <p:spPr/>
        <p:txBody>
          <a:bodyPr/>
          <a:lstStyle/>
          <a:p>
            <a:r>
              <a:rPr lang="es-CO" dirty="0" smtClean="0"/>
              <a:t>Esta salida es el entregable final para el que fue aprobado el proyecto. A medida que se crean nuevos incrementos de los productos, son integrados continuamente a los incrementos anteriores, por lo que hay un producto potencialmente entregable disponible en todo momento a lo largo </a:t>
            </a:r>
            <a:r>
              <a:rPr lang="es-CO" smtClean="0"/>
              <a:t>del proyecto.</a:t>
            </a:r>
            <a:endParaRPr lang="fr-FR" dirty="0"/>
          </a:p>
        </p:txBody>
      </p:sp>
    </p:spTree>
    <p:extLst>
      <p:ext uri="{BB962C8B-B14F-4D97-AF65-F5344CB8AC3E}">
        <p14:creationId xmlns:p14="http://schemas.microsoft.com/office/powerpoint/2010/main" val="7009705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12.1.3.3 Lanzamientos del producto</a:t>
            </a:r>
            <a:endParaRPr lang="fr-FR" dirty="0"/>
          </a:p>
        </p:txBody>
      </p:sp>
      <p:sp>
        <p:nvSpPr>
          <p:cNvPr id="3" name="Content Placeholder 2"/>
          <p:cNvSpPr>
            <a:spLocks noGrp="1"/>
          </p:cNvSpPr>
          <p:nvPr>
            <p:ph idx="1"/>
          </p:nvPr>
        </p:nvSpPr>
        <p:spPr/>
        <p:txBody>
          <a:bodyPr/>
          <a:lstStyle/>
          <a:p>
            <a:pPr marL="0" indent="0">
              <a:buNone/>
            </a:pPr>
            <a:r>
              <a:rPr lang="es-CO" dirty="0" smtClean="0"/>
              <a:t>Los lanzamientos de productos deben incluir lo siguiente:</a:t>
            </a:r>
          </a:p>
          <a:p>
            <a:pPr lvl="1"/>
            <a:r>
              <a:rPr lang="es-CO" dirty="0" err="1" smtClean="0"/>
              <a:t>Release</a:t>
            </a:r>
            <a:r>
              <a:rPr lang="es-CO" dirty="0" smtClean="0"/>
              <a:t> </a:t>
            </a:r>
            <a:r>
              <a:rPr lang="es-CO" dirty="0" err="1" smtClean="0"/>
              <a:t>content</a:t>
            </a:r>
            <a:r>
              <a:rPr lang="es-CO" dirty="0" smtClean="0"/>
              <a:t>: Esto consiste en la información esencial acerca de las prestaciones que pueden ayudar al equipo de apoyo al cliente.</a:t>
            </a:r>
          </a:p>
          <a:p>
            <a:pPr lvl="1"/>
            <a:r>
              <a:rPr lang="es-CO" dirty="0" err="1" smtClean="0"/>
              <a:t>Release</a:t>
            </a:r>
            <a:r>
              <a:rPr lang="es-CO" dirty="0" smtClean="0"/>
              <a:t> Notes: debe incluir criterios externos o del mercado de envió del producto a entregar.</a:t>
            </a:r>
            <a:endParaRPr lang="fr-FR" dirty="0"/>
          </a:p>
        </p:txBody>
      </p:sp>
    </p:spTree>
    <p:extLst>
      <p:ext uri="{BB962C8B-B14F-4D97-AF65-F5344CB8AC3E}">
        <p14:creationId xmlns:p14="http://schemas.microsoft.com/office/powerpoint/2010/main" val="646376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 Retrospectiva del proyecto</a:t>
            </a:r>
            <a:endParaRPr lang="fr-FR" dirty="0"/>
          </a:p>
        </p:txBody>
      </p:sp>
      <p:pic>
        <p:nvPicPr>
          <p:cNvPr id="5" name="Content Placeholder 4"/>
          <p:cNvPicPr>
            <a:picLocks noGrp="1" noChangeAspect="1"/>
          </p:cNvPicPr>
          <p:nvPr>
            <p:ph idx="1"/>
          </p:nvPr>
        </p:nvPicPr>
        <p:blipFill>
          <a:blip r:embed="rId2"/>
          <a:stretch>
            <a:fillRect/>
          </a:stretch>
        </p:blipFill>
        <p:spPr>
          <a:xfrm>
            <a:off x="1904638" y="1825625"/>
            <a:ext cx="8382724" cy="4351338"/>
          </a:xfrm>
          <a:prstGeom prst="rect">
            <a:avLst/>
          </a:prstGeom>
        </p:spPr>
      </p:pic>
    </p:spTree>
    <p:extLst>
      <p:ext uri="{BB962C8B-B14F-4D97-AF65-F5344CB8AC3E}">
        <p14:creationId xmlns:p14="http://schemas.microsoft.com/office/powerpoint/2010/main" val="18868990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(s) *</a:t>
            </a:r>
          </a:p>
          <a:p>
            <a:r>
              <a:rPr lang="es-CO" dirty="0" smtClean="0"/>
              <a:t>Jefe Scrum Master</a:t>
            </a:r>
          </a:p>
          <a:p>
            <a:r>
              <a:rPr lang="es-CO" dirty="0" smtClean="0"/>
              <a:t>Jefe Propietario del producto</a:t>
            </a:r>
          </a:p>
          <a:p>
            <a:r>
              <a:rPr lang="es-CO" dirty="0" err="1" smtClean="0"/>
              <a:t>Stakeholders</a:t>
            </a:r>
            <a:endParaRPr lang="es-CO" dirty="0" smtClean="0"/>
          </a:p>
          <a:p>
            <a:endParaRPr lang="fr-FR" dirty="0"/>
          </a:p>
        </p:txBody>
      </p:sp>
    </p:spTree>
    <p:extLst>
      <p:ext uri="{BB962C8B-B14F-4D97-AF65-F5344CB8AC3E}">
        <p14:creationId xmlns:p14="http://schemas.microsoft.com/office/powerpoint/2010/main" val="7943935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la retrospectiva del proyecto *</a:t>
            </a:r>
          </a:p>
          <a:p>
            <a:r>
              <a:rPr lang="es-CO" dirty="0" smtClean="0"/>
              <a:t>Otras herramientas para la retrospectiva del proyecto</a:t>
            </a:r>
          </a:p>
          <a:p>
            <a:endParaRPr lang="es-CO" dirty="0" smtClean="0"/>
          </a:p>
          <a:p>
            <a:endParaRPr lang="fr-FR" dirty="0"/>
          </a:p>
        </p:txBody>
      </p:sp>
    </p:spTree>
    <p:extLst>
      <p:ext uri="{BB962C8B-B14F-4D97-AF65-F5344CB8AC3E}">
        <p14:creationId xmlns:p14="http://schemas.microsoft.com/office/powerpoint/2010/main" val="17098260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12.2.2.1 Reunión de la retrospectiva del proyecto *</a:t>
            </a:r>
            <a:endParaRPr lang="fr-FR" dirty="0"/>
          </a:p>
        </p:txBody>
      </p:sp>
      <p:sp>
        <p:nvSpPr>
          <p:cNvPr id="3" name="Content Placeholder 2"/>
          <p:cNvSpPr>
            <a:spLocks noGrp="1"/>
          </p:cNvSpPr>
          <p:nvPr>
            <p:ph idx="1"/>
          </p:nvPr>
        </p:nvSpPr>
        <p:spPr/>
        <p:txBody>
          <a:bodyPr/>
          <a:lstStyle/>
          <a:p>
            <a:r>
              <a:rPr lang="es-CO" dirty="0" smtClean="0"/>
              <a:t>Reunión de retrospectiva del proyecto es una reunión para determinar las formas en que la colaboración y la eficacia entre el equipo puede mejorar en futuros proyectos.</a:t>
            </a:r>
          </a:p>
          <a:p>
            <a:r>
              <a:rPr lang="es-CO" dirty="0" smtClean="0"/>
              <a:t>Se discuten aspectos positivos, negativos y posibles oportunidades de mejora. Esta reunión no es time-</a:t>
            </a:r>
            <a:r>
              <a:rPr lang="es-CO" dirty="0" err="1" smtClean="0"/>
              <a:t>boxed</a:t>
            </a:r>
            <a:r>
              <a:rPr lang="es-CO" dirty="0" smtClean="0"/>
              <a:t> y se puede realizar en persona o virtual.</a:t>
            </a:r>
          </a:p>
          <a:p>
            <a:r>
              <a:rPr lang="es-CO" dirty="0" smtClean="0"/>
              <a:t>Entre los asistentes figuran el equipo del proyecto, jefe de Scrum master, jefe propietario del producto y </a:t>
            </a:r>
            <a:r>
              <a:rPr lang="es-CO" dirty="0" err="1" smtClean="0"/>
              <a:t>stakeholders</a:t>
            </a:r>
            <a:r>
              <a:rPr lang="es-CO" dirty="0" smtClean="0"/>
              <a:t>.</a:t>
            </a:r>
          </a:p>
          <a:p>
            <a:r>
              <a:rPr lang="es-CO" dirty="0" smtClean="0"/>
              <a:t>Las lecciones aprendidas se documentan y los participantes buscan oportunidades para mejorar los procesos y atender las ineficiencias.</a:t>
            </a:r>
          </a:p>
          <a:p>
            <a:endParaRPr lang="fr-FR" dirty="0"/>
          </a:p>
        </p:txBody>
      </p:sp>
    </p:spTree>
    <p:extLst>
      <p:ext uri="{BB962C8B-B14F-4D97-AF65-F5344CB8AC3E}">
        <p14:creationId xmlns:p14="http://schemas.microsoft.com/office/powerpoint/2010/main" val="4439072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solidFill>
                  <a:schemeClr val="accent2">
                    <a:lumMod val="50000"/>
                  </a:schemeClr>
                </a:solidFill>
              </a:rPr>
              <a:t>Elementos de acción asignada y fechas de entrega *</a:t>
            </a:r>
          </a:p>
          <a:p>
            <a:r>
              <a:rPr lang="es-CO" dirty="0" smtClean="0"/>
              <a:t>Elementos no funcionales propuestos para la lista de pendientes del producto de programa y la lista priorizada de pendientes del producto</a:t>
            </a:r>
            <a:endParaRPr lang="fr-FR" dirty="0"/>
          </a:p>
        </p:txBody>
      </p:sp>
    </p:spTree>
    <p:extLst>
      <p:ext uri="{BB962C8B-B14F-4D97-AF65-F5344CB8AC3E}">
        <p14:creationId xmlns:p14="http://schemas.microsoft.com/office/powerpoint/2010/main" val="21548216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Generalidades</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Apéndice A.2</a:t>
            </a:r>
            <a:endParaRPr lang="fr-FR" dirty="0"/>
          </a:p>
        </p:txBody>
      </p:sp>
    </p:spTree>
    <p:extLst>
      <p:ext uri="{BB962C8B-B14F-4D97-AF65-F5344CB8AC3E}">
        <p14:creationId xmlns:p14="http://schemas.microsoft.com/office/powerpoint/2010/main" val="38666769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Generalidades</a:t>
            </a:r>
            <a:endParaRPr lang="fr-FR" dirty="0"/>
          </a:p>
        </p:txBody>
      </p:sp>
      <p:sp>
        <p:nvSpPr>
          <p:cNvPr id="3" name="Content Placeholder 2"/>
          <p:cNvSpPr>
            <a:spLocks noGrp="1"/>
          </p:cNvSpPr>
          <p:nvPr>
            <p:ph idx="1"/>
          </p:nvPr>
        </p:nvSpPr>
        <p:spPr/>
        <p:txBody>
          <a:bodyPr/>
          <a:lstStyle/>
          <a:p>
            <a:r>
              <a:rPr lang="es-CO" dirty="0" smtClean="0"/>
              <a:t>El termino </a:t>
            </a:r>
            <a:r>
              <a:rPr lang="es-CO" i="1" dirty="0" smtClean="0"/>
              <a:t>Agile</a:t>
            </a:r>
            <a:r>
              <a:rPr lang="es-CO" dirty="0" smtClean="0"/>
              <a:t> generalmente se refiere a ser capaz de moverse o responder rápidamente y fácilmente. Ser ágil es una cualidad, por lo tanto esto debe ser una meta que se debe tratar de alcanzar. </a:t>
            </a:r>
          </a:p>
          <a:p>
            <a:r>
              <a:rPr lang="es-CO" dirty="0" smtClean="0"/>
              <a:t>La gestión de proyectos ágil, implica la adaptabilidad durante la creación de un producto, servicio o cualquier otro resultado.</a:t>
            </a:r>
            <a:endParaRPr lang="fr-FR" dirty="0"/>
          </a:p>
        </p:txBody>
      </p:sp>
    </p:spTree>
    <p:extLst>
      <p:ext uri="{BB962C8B-B14F-4D97-AF65-F5344CB8AC3E}">
        <p14:creationId xmlns:p14="http://schemas.microsoft.com/office/powerpoint/2010/main" val="307299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5.5.2 </a:t>
            </a:r>
            <a:r>
              <a:rPr lang="es-CO" dirty="0" err="1" smtClean="0"/>
              <a:t>Quality</a:t>
            </a:r>
            <a:r>
              <a:rPr lang="es-CO" dirty="0" smtClean="0"/>
              <a:t> Control y </a:t>
            </a:r>
            <a:r>
              <a:rPr lang="es-CO" dirty="0" err="1" smtClean="0"/>
              <a:t>Quality</a:t>
            </a:r>
            <a:r>
              <a:rPr lang="es-CO" dirty="0" smtClean="0"/>
              <a:t> </a:t>
            </a:r>
            <a:r>
              <a:rPr lang="es-CO" dirty="0" err="1" smtClean="0"/>
              <a:t>Assurance</a:t>
            </a:r>
            <a:endParaRPr lang="fr-FR" dirty="0"/>
          </a:p>
        </p:txBody>
      </p:sp>
      <p:sp>
        <p:nvSpPr>
          <p:cNvPr id="3" name="Content Placeholder 2"/>
          <p:cNvSpPr>
            <a:spLocks noGrp="1"/>
          </p:cNvSpPr>
          <p:nvPr>
            <p:ph idx="1"/>
          </p:nvPr>
        </p:nvSpPr>
        <p:spPr/>
        <p:txBody>
          <a:bodyPr/>
          <a:lstStyle/>
          <a:p>
            <a:r>
              <a:rPr lang="es-CO" b="1" dirty="0" err="1" smtClean="0"/>
              <a:t>Quality</a:t>
            </a:r>
            <a:r>
              <a:rPr lang="es-CO" b="1" dirty="0" smtClean="0"/>
              <a:t> Control</a:t>
            </a:r>
            <a:r>
              <a:rPr lang="es-CO" dirty="0" smtClean="0"/>
              <a:t>  se refiere a la ejecución de las actividades de calidad previstas por el ST en el proceso de creación de entregables.</a:t>
            </a:r>
          </a:p>
          <a:p>
            <a:r>
              <a:rPr lang="es-CO" dirty="0" smtClean="0"/>
              <a:t>Incluye el aprendizaje de cada conjunto de actividades realizado con el fin de lograr </a:t>
            </a:r>
            <a:r>
              <a:rPr lang="es-CO" i="1" dirty="0" err="1" smtClean="0"/>
              <a:t>Continuous</a:t>
            </a:r>
            <a:r>
              <a:rPr lang="es-CO" i="1" dirty="0" smtClean="0"/>
              <a:t> </a:t>
            </a:r>
            <a:r>
              <a:rPr lang="es-CO" i="1" dirty="0" err="1" smtClean="0"/>
              <a:t>Improvement</a:t>
            </a:r>
            <a:r>
              <a:rPr lang="es-CO" i="1" dirty="0" smtClean="0"/>
              <a:t>.</a:t>
            </a:r>
            <a:r>
              <a:rPr lang="es-CO" dirty="0" smtClean="0"/>
              <a:t> </a:t>
            </a:r>
          </a:p>
          <a:p>
            <a:r>
              <a:rPr lang="es-CO" b="1" dirty="0" err="1" smtClean="0"/>
              <a:t>Quality</a:t>
            </a:r>
            <a:r>
              <a:rPr lang="es-CO" b="1" dirty="0" smtClean="0"/>
              <a:t> </a:t>
            </a:r>
            <a:r>
              <a:rPr lang="es-CO" b="1" dirty="0" err="1" smtClean="0"/>
              <a:t>Assurance</a:t>
            </a:r>
            <a:r>
              <a:rPr lang="es-CO" dirty="0" smtClean="0"/>
              <a:t> se refiere a la evaluación de los procesos y normas que rigen </a:t>
            </a:r>
            <a:r>
              <a:rPr lang="es-CO" dirty="0" err="1" smtClean="0"/>
              <a:t>Quilatiy</a:t>
            </a:r>
            <a:r>
              <a:rPr lang="es-CO" dirty="0" smtClean="0"/>
              <a:t> </a:t>
            </a:r>
            <a:r>
              <a:rPr lang="es-CO" dirty="0" err="1" smtClean="0"/>
              <a:t>Mangement</a:t>
            </a:r>
            <a:r>
              <a:rPr lang="es-CO" dirty="0" smtClean="0"/>
              <a:t> para asegurarse de que siguen siendo actividades relevantes. (calidad en los procesos)</a:t>
            </a:r>
          </a:p>
          <a:p>
            <a:endParaRPr lang="fr-FR" dirty="0"/>
          </a:p>
        </p:txBody>
      </p:sp>
    </p:spTree>
    <p:extLst>
      <p:ext uri="{BB962C8B-B14F-4D97-AF65-F5344CB8AC3E}">
        <p14:creationId xmlns:p14="http://schemas.microsoft.com/office/powerpoint/2010/main" val="33724856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 gran interés por </a:t>
            </a:r>
            <a:r>
              <a:rPr lang="es-CO" i="1" dirty="0" smtClean="0"/>
              <a:t>Agile</a:t>
            </a:r>
            <a:endParaRPr lang="fr-FR" i="1" dirty="0"/>
          </a:p>
        </p:txBody>
      </p:sp>
      <p:sp>
        <p:nvSpPr>
          <p:cNvPr id="3" name="Content Placeholder 2"/>
          <p:cNvSpPr>
            <a:spLocks noGrp="1"/>
          </p:cNvSpPr>
          <p:nvPr>
            <p:ph idx="1"/>
          </p:nvPr>
        </p:nvSpPr>
        <p:spPr/>
        <p:txBody>
          <a:bodyPr>
            <a:normAutofit fontScale="92500" lnSpcReduction="10000"/>
          </a:bodyPr>
          <a:lstStyle/>
          <a:p>
            <a:r>
              <a:rPr lang="es-CO" dirty="0" smtClean="0"/>
              <a:t>Los modelos de desarrollo Agile atienden a las deficiencias asociadas con los modelos tradicionales de gestión de proyectos para satisfacer las crecientes demandas y expectativas que las organizaciones encaran.</a:t>
            </a:r>
          </a:p>
          <a:p>
            <a:r>
              <a:rPr lang="es-CO" dirty="0" smtClean="0"/>
              <a:t>Dado a que los modelos tradicionales de gestión de proyectos en general hacen hincapié en una amplia planificación por adelantado y que se ajustan a un plan una vez que se establece, tales modelos no tuvieron éxito al encarar la realidad de los frecuentes cambios.</a:t>
            </a:r>
          </a:p>
          <a:p>
            <a:r>
              <a:rPr lang="es-CO" i="1" dirty="0" smtClean="0"/>
              <a:t>Agile</a:t>
            </a:r>
            <a:r>
              <a:rPr lang="es-CO" dirty="0" smtClean="0"/>
              <a:t> se basa en la planificación de adaptación y en el desarrollo y la entrega iterativa. Se centra en que las personas hagan el trabajo con eficacia.</a:t>
            </a:r>
          </a:p>
          <a:p>
            <a:r>
              <a:rPr lang="es-CO" dirty="0" smtClean="0"/>
              <a:t>Solo las metodologías que se ajustan al Manifiesto Ágil son generalmente consideradas verdaderamente como </a:t>
            </a:r>
            <a:r>
              <a:rPr lang="es-CO" i="1" dirty="0" smtClean="0"/>
              <a:t>ágil</a:t>
            </a:r>
            <a:r>
              <a:rPr lang="es-CO" dirty="0" smtClean="0"/>
              <a:t>.</a:t>
            </a:r>
            <a:endParaRPr lang="fr-FR" dirty="0"/>
          </a:p>
        </p:txBody>
      </p:sp>
    </p:spTree>
    <p:extLst>
      <p:ext uri="{BB962C8B-B14F-4D97-AF65-F5344CB8AC3E}">
        <p14:creationId xmlns:p14="http://schemas.microsoft.com/office/powerpoint/2010/main" val="14740316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a:t>
            </a:r>
            <a:r>
              <a:rPr lang="es-CO" dirty="0" err="1" smtClean="0"/>
              <a:t>agil</a:t>
            </a:r>
            <a:endParaRPr lang="fr-FR" dirty="0"/>
          </a:p>
        </p:txBody>
      </p:sp>
      <p:sp>
        <p:nvSpPr>
          <p:cNvPr id="3" name="Content Placeholder 2"/>
          <p:cNvSpPr>
            <a:spLocks noGrp="1"/>
          </p:cNvSpPr>
          <p:nvPr>
            <p:ph idx="1"/>
          </p:nvPr>
        </p:nvSpPr>
        <p:spPr/>
        <p:txBody>
          <a:bodyPr/>
          <a:lstStyle/>
          <a:p>
            <a:r>
              <a:rPr lang="es-CO" dirty="0" smtClean="0"/>
              <a:t>En febrero de 2001, un grupo de 17 gurús de la informática, desarrolladores de software y administradores se reunieron para discutir los métodos de desarrollo de software ligeros.</a:t>
            </a:r>
          </a:p>
          <a:p>
            <a:endParaRPr lang="es-CO" dirty="0"/>
          </a:p>
          <a:p>
            <a:pPr marL="0" indent="0">
              <a:buNone/>
            </a:pPr>
            <a:r>
              <a:rPr lang="es-CO" dirty="0" smtClean="0"/>
              <a:t>El propósito del Manifiesto ágil fue distribuido de la siguiente manera:</a:t>
            </a:r>
          </a:p>
          <a:p>
            <a:pPr marL="0" indent="0">
              <a:buNone/>
            </a:pPr>
            <a:r>
              <a:rPr lang="es-CO" dirty="0"/>
              <a:t>	</a:t>
            </a:r>
            <a:endParaRPr lang="fr-FR" dirty="0"/>
          </a:p>
        </p:txBody>
      </p:sp>
    </p:spTree>
    <p:extLst>
      <p:ext uri="{BB962C8B-B14F-4D97-AF65-F5344CB8AC3E}">
        <p14:creationId xmlns:p14="http://schemas.microsoft.com/office/powerpoint/2010/main" val="28283322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ágil</a:t>
            </a:r>
            <a:endParaRPr lang="fr-FR" dirty="0"/>
          </a:p>
        </p:txBody>
      </p:sp>
      <p:sp>
        <p:nvSpPr>
          <p:cNvPr id="3" name="Content Placeholder 2"/>
          <p:cNvSpPr>
            <a:spLocks noGrp="1"/>
          </p:cNvSpPr>
          <p:nvPr>
            <p:ph idx="1"/>
          </p:nvPr>
        </p:nvSpPr>
        <p:spPr/>
        <p:txBody>
          <a:bodyPr/>
          <a:lstStyle/>
          <a:p>
            <a:pPr marL="0" indent="0">
              <a:buNone/>
            </a:pPr>
            <a:r>
              <a:rPr lang="es-CO" dirty="0"/>
              <a:t>“ Estamos descubriendo mejores formas de desarrollar software haciéndolo y ayudando a que otros lo hagan. A través de este trabajo hemos llegado a valorar .. </a:t>
            </a:r>
            <a:r>
              <a:rPr lang="es-CO" dirty="0" smtClean="0"/>
              <a:t>”</a:t>
            </a:r>
          </a:p>
          <a:p>
            <a:pPr marL="0" indent="0">
              <a:buNone/>
            </a:pPr>
            <a:endParaRPr lang="es-CO" dirty="0"/>
          </a:p>
          <a:p>
            <a:pPr marL="971550" lvl="1" indent="-514350">
              <a:buFont typeface="+mj-lt"/>
              <a:buAutoNum type="arabicPeriod"/>
            </a:pPr>
            <a:r>
              <a:rPr lang="es-CO" b="1" i="1" dirty="0" smtClean="0"/>
              <a:t>Individuos e interacciones</a:t>
            </a:r>
            <a:r>
              <a:rPr lang="es-CO" dirty="0" smtClean="0"/>
              <a:t> </a:t>
            </a:r>
            <a:r>
              <a:rPr lang="es-CO" sz="2000" dirty="0" smtClean="0"/>
              <a:t>sobre procesos y herramientas</a:t>
            </a:r>
            <a:endParaRPr lang="es-CO" dirty="0" smtClean="0"/>
          </a:p>
          <a:p>
            <a:pPr marL="971550" lvl="1" indent="-514350">
              <a:buFont typeface="+mj-lt"/>
              <a:buAutoNum type="arabicPeriod"/>
            </a:pPr>
            <a:r>
              <a:rPr lang="es-CO" b="1" i="1" dirty="0" smtClean="0"/>
              <a:t>Software funcionando </a:t>
            </a:r>
            <a:r>
              <a:rPr lang="es-CO" sz="2000" dirty="0" smtClean="0"/>
              <a:t>sobre documentación extensiva</a:t>
            </a:r>
            <a:endParaRPr lang="es-CO" dirty="0" smtClean="0"/>
          </a:p>
          <a:p>
            <a:pPr marL="971550" lvl="1" indent="-514350">
              <a:buFont typeface="+mj-lt"/>
              <a:buAutoNum type="arabicPeriod"/>
            </a:pPr>
            <a:r>
              <a:rPr lang="es-CO" b="1" i="1" dirty="0" smtClean="0"/>
              <a:t>Colaboración con el cliente </a:t>
            </a:r>
            <a:r>
              <a:rPr lang="es-CO" sz="2000" dirty="0" smtClean="0"/>
              <a:t>sobre negociación contractual</a:t>
            </a:r>
          </a:p>
          <a:p>
            <a:pPr marL="971550" lvl="1" indent="-514350">
              <a:buFont typeface="+mj-lt"/>
              <a:buAutoNum type="arabicPeriod"/>
            </a:pPr>
            <a:r>
              <a:rPr lang="es-CO" b="1" i="1" dirty="0" smtClean="0"/>
              <a:t>Respuesta ante el cambio </a:t>
            </a:r>
            <a:r>
              <a:rPr lang="es-CO" sz="2000" dirty="0" smtClean="0"/>
              <a:t>sobre seguir un plan</a:t>
            </a:r>
            <a:endParaRPr lang="es-CO" dirty="0" smtClean="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884549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Metodos</a:t>
            </a:r>
            <a:r>
              <a:rPr lang="es-CO" dirty="0" smtClean="0"/>
              <a:t> agiles</a:t>
            </a:r>
            <a:endParaRPr lang="fr-FR"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s-CO" dirty="0" smtClean="0"/>
              <a:t>Lean </a:t>
            </a:r>
            <a:r>
              <a:rPr lang="es-CO" dirty="0" err="1" smtClean="0"/>
              <a:t>Kanban</a:t>
            </a:r>
            <a:endParaRPr lang="es-CO" dirty="0" smtClean="0"/>
          </a:p>
          <a:p>
            <a:pPr marL="514350" indent="-514350">
              <a:buFont typeface="+mj-lt"/>
              <a:buAutoNum type="arabicPeriod"/>
            </a:pPr>
            <a:r>
              <a:rPr lang="es-CO" dirty="0" smtClean="0"/>
              <a:t>Extreme </a:t>
            </a:r>
            <a:r>
              <a:rPr lang="es-CO" dirty="0" err="1" smtClean="0"/>
              <a:t>Programming</a:t>
            </a:r>
            <a:r>
              <a:rPr lang="es-CO" dirty="0" smtClean="0"/>
              <a:t> (</a:t>
            </a:r>
            <a:r>
              <a:rPr lang="es-CO" dirty="0" err="1" smtClean="0"/>
              <a:t>xp</a:t>
            </a:r>
            <a:r>
              <a:rPr lang="es-CO" dirty="0" smtClean="0"/>
              <a:t>)</a:t>
            </a:r>
          </a:p>
          <a:p>
            <a:pPr marL="514350" indent="-514350">
              <a:buFont typeface="+mj-lt"/>
              <a:buAutoNum type="arabicPeriod"/>
            </a:pPr>
            <a:r>
              <a:rPr lang="es-CO" dirty="0" err="1" smtClean="0"/>
              <a:t>Crystal</a:t>
            </a:r>
            <a:r>
              <a:rPr lang="es-CO" dirty="0" smtClean="0"/>
              <a:t> </a:t>
            </a:r>
            <a:r>
              <a:rPr lang="es-CO" dirty="0" err="1" smtClean="0"/>
              <a:t>Methods</a:t>
            </a:r>
            <a:endParaRPr lang="es-CO" dirty="0" smtClean="0"/>
          </a:p>
          <a:p>
            <a:pPr marL="514350" indent="-514350">
              <a:buFont typeface="+mj-lt"/>
              <a:buAutoNum type="arabicPeriod"/>
            </a:pPr>
            <a:r>
              <a:rPr lang="es-CO" dirty="0" err="1" smtClean="0"/>
              <a:t>Dynamic</a:t>
            </a:r>
            <a:r>
              <a:rPr lang="es-CO" dirty="0" smtClean="0"/>
              <a:t> </a:t>
            </a:r>
            <a:r>
              <a:rPr lang="es-CO" dirty="0" err="1" smtClean="0"/>
              <a:t>Systems</a:t>
            </a:r>
            <a:r>
              <a:rPr lang="es-CO" dirty="0" smtClean="0"/>
              <a:t> </a:t>
            </a:r>
            <a:r>
              <a:rPr lang="es-CO" dirty="0" err="1" smtClean="0"/>
              <a:t>development</a:t>
            </a:r>
            <a:r>
              <a:rPr lang="es-CO" dirty="0" smtClean="0"/>
              <a:t> </a:t>
            </a:r>
            <a:r>
              <a:rPr lang="es-CO" dirty="0" err="1" smtClean="0"/>
              <a:t>methods</a:t>
            </a:r>
            <a:r>
              <a:rPr lang="es-CO" dirty="0" smtClean="0"/>
              <a:t> (DSMD)</a:t>
            </a:r>
          </a:p>
          <a:p>
            <a:pPr marL="514350" indent="-514350">
              <a:buFont typeface="+mj-lt"/>
              <a:buAutoNum type="arabicPeriod"/>
            </a:pPr>
            <a:r>
              <a:rPr lang="es-CO" dirty="0" err="1" smtClean="0"/>
              <a:t>Feature</a:t>
            </a:r>
            <a:r>
              <a:rPr lang="es-CO" dirty="0" smtClean="0"/>
              <a:t> </a:t>
            </a:r>
            <a:r>
              <a:rPr lang="es-CO" dirty="0" err="1" smtClean="0"/>
              <a:t>driven</a:t>
            </a:r>
            <a:r>
              <a:rPr lang="es-CO" dirty="0" smtClean="0"/>
              <a:t> </a:t>
            </a:r>
            <a:r>
              <a:rPr lang="es-CO" dirty="0" err="1" smtClean="0"/>
              <a:t>developmen</a:t>
            </a:r>
            <a:r>
              <a:rPr lang="es-CO" dirty="0" smtClean="0"/>
              <a:t> (FDD)</a:t>
            </a:r>
          </a:p>
          <a:p>
            <a:pPr marL="514350" indent="-514350">
              <a:buFont typeface="+mj-lt"/>
              <a:buAutoNum type="arabicPeriod"/>
            </a:pPr>
            <a:r>
              <a:rPr lang="es-CO" dirty="0" smtClean="0"/>
              <a:t>Test </a:t>
            </a:r>
            <a:r>
              <a:rPr lang="es-CO" dirty="0" err="1" smtClean="0"/>
              <a:t>Driven</a:t>
            </a:r>
            <a:r>
              <a:rPr lang="es-CO" dirty="0" smtClean="0"/>
              <a:t> </a:t>
            </a:r>
            <a:r>
              <a:rPr lang="es-CO" dirty="0" err="1" smtClean="0"/>
              <a:t>Development</a:t>
            </a:r>
            <a:r>
              <a:rPr lang="es-CO" dirty="0" smtClean="0"/>
              <a:t> (TDD)</a:t>
            </a:r>
          </a:p>
          <a:p>
            <a:pPr marL="514350" indent="-514350">
              <a:buFont typeface="+mj-lt"/>
              <a:buAutoNum type="arabicPeriod"/>
            </a:pPr>
            <a:r>
              <a:rPr lang="es-CO" dirty="0" err="1" smtClean="0"/>
              <a:t>Adaptive</a:t>
            </a:r>
            <a:r>
              <a:rPr lang="es-CO" dirty="0" smtClean="0"/>
              <a:t> software </a:t>
            </a:r>
            <a:r>
              <a:rPr lang="es-CO" dirty="0" err="1" smtClean="0"/>
              <a:t>development</a:t>
            </a:r>
            <a:r>
              <a:rPr lang="es-CO" dirty="0" smtClean="0"/>
              <a:t> (ASD)</a:t>
            </a:r>
          </a:p>
          <a:p>
            <a:pPr marL="514350" indent="-514350">
              <a:buFont typeface="+mj-lt"/>
              <a:buAutoNum type="arabicPeriod"/>
            </a:pPr>
            <a:r>
              <a:rPr lang="es-CO" dirty="0" smtClean="0"/>
              <a:t>Agile </a:t>
            </a:r>
            <a:r>
              <a:rPr lang="es-CO" dirty="0" err="1" smtClean="0"/>
              <a:t>Unified</a:t>
            </a:r>
            <a:r>
              <a:rPr lang="es-CO" dirty="0" smtClean="0"/>
              <a:t> </a:t>
            </a:r>
            <a:r>
              <a:rPr lang="es-CO" dirty="0" err="1" smtClean="0"/>
              <a:t>Process</a:t>
            </a:r>
            <a:r>
              <a:rPr lang="es-CO" dirty="0" smtClean="0"/>
              <a:t> (AUP)</a:t>
            </a:r>
          </a:p>
          <a:p>
            <a:pPr marL="514350" indent="-514350">
              <a:buFont typeface="+mj-lt"/>
              <a:buAutoNum type="arabicPeriod"/>
            </a:pPr>
            <a:r>
              <a:rPr lang="es-CO" dirty="0" err="1" smtClean="0"/>
              <a:t>Domain-driven</a:t>
            </a:r>
            <a:r>
              <a:rPr lang="es-CO" dirty="0" smtClean="0"/>
              <a:t> </a:t>
            </a:r>
            <a:r>
              <a:rPr lang="es-CO" dirty="0" err="1" smtClean="0"/>
              <a:t>design</a:t>
            </a:r>
            <a:r>
              <a:rPr lang="es-CO" smtClean="0"/>
              <a:t> (DDD)</a:t>
            </a:r>
            <a:endParaRPr lang="fr-FR" dirty="0"/>
          </a:p>
        </p:txBody>
      </p:sp>
    </p:spTree>
    <p:extLst>
      <p:ext uri="{BB962C8B-B14F-4D97-AF65-F5344CB8AC3E}">
        <p14:creationId xmlns:p14="http://schemas.microsoft.com/office/powerpoint/2010/main" val="4167172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5.5.3 Plan-Do-</a:t>
            </a:r>
            <a:r>
              <a:rPr lang="es-CO" dirty="0" err="1" smtClean="0"/>
              <a:t>Check</a:t>
            </a:r>
            <a:r>
              <a:rPr lang="es-CO" dirty="0" smtClean="0"/>
              <a:t>-</a:t>
            </a:r>
            <a:r>
              <a:rPr lang="es-CO" dirty="0" err="1" smtClean="0"/>
              <a:t>Act</a:t>
            </a:r>
            <a:r>
              <a:rPr lang="es-CO" dirty="0" smtClean="0"/>
              <a:t> (PDCA)</a:t>
            </a:r>
            <a:endParaRPr lang="fr-FR" dirty="0"/>
          </a:p>
        </p:txBody>
      </p:sp>
      <p:sp>
        <p:nvSpPr>
          <p:cNvPr id="3" name="Content Placeholder 2"/>
          <p:cNvSpPr>
            <a:spLocks noGrp="1"/>
          </p:cNvSpPr>
          <p:nvPr>
            <p:ph idx="1"/>
          </p:nvPr>
        </p:nvSpPr>
        <p:spPr/>
        <p:txBody>
          <a:bodyPr/>
          <a:lstStyle/>
          <a:p>
            <a:r>
              <a:rPr lang="es-CO" dirty="0" smtClean="0"/>
              <a:t>Ciclo de Planear-Hacer-Revisar-Actuar conocido como el </a:t>
            </a:r>
            <a:r>
              <a:rPr lang="es-CO" i="1" dirty="0" smtClean="0"/>
              <a:t>Deming </a:t>
            </a:r>
            <a:r>
              <a:rPr lang="es-CO" dirty="0" smtClean="0"/>
              <a:t>o </a:t>
            </a:r>
            <a:r>
              <a:rPr lang="es-CO" i="1" dirty="0" err="1" smtClean="0"/>
              <a:t>Shewhart</a:t>
            </a:r>
            <a:r>
              <a:rPr lang="es-CO" i="1" dirty="0" smtClean="0"/>
              <a:t>. </a:t>
            </a:r>
          </a:p>
          <a:p>
            <a:pPr lvl="1"/>
            <a:r>
              <a:rPr lang="es-CO" i="1" dirty="0" smtClean="0"/>
              <a:t>Las directrices de gestión definen la calidad. Cuando la administración es capaz de proporcionar un entorno propicio y es capaz de motivar a sus empleados para mejorar la calidad de forma continua, cada empleado será capaz de hacer una contribución para un </a:t>
            </a:r>
            <a:r>
              <a:rPr lang="es-CO" dirty="0" smtClean="0"/>
              <a:t>Producto </a:t>
            </a:r>
            <a:r>
              <a:rPr lang="es-CO" i="1" dirty="0" smtClean="0"/>
              <a:t>de calidad Superior.</a:t>
            </a:r>
          </a:p>
          <a:p>
            <a:pPr lvl="1"/>
            <a:r>
              <a:rPr lang="es-CO" i="1" dirty="0" smtClean="0"/>
              <a:t>“</a:t>
            </a:r>
            <a:r>
              <a:rPr lang="es-CO" i="1" dirty="0" err="1" smtClean="0"/>
              <a:t>Teoria</a:t>
            </a:r>
            <a:r>
              <a:rPr lang="es-CO" i="1" dirty="0" smtClean="0"/>
              <a:t> del Conocimiento Profundo” (</a:t>
            </a:r>
            <a:r>
              <a:rPr lang="es-CO" i="1" dirty="0" err="1" smtClean="0"/>
              <a:t>Theory</a:t>
            </a:r>
            <a:r>
              <a:rPr lang="es-CO" i="1" dirty="0" smtClean="0"/>
              <a:t> of </a:t>
            </a:r>
            <a:r>
              <a:rPr lang="es-CO" i="1" dirty="0" err="1" smtClean="0"/>
              <a:t>profound</a:t>
            </a:r>
            <a:r>
              <a:rPr lang="es-CO" i="1" dirty="0" smtClean="0"/>
              <a:t> </a:t>
            </a:r>
            <a:r>
              <a:rPr lang="es-CO" i="1" dirty="0" err="1" smtClean="0"/>
              <a:t>knowledge</a:t>
            </a:r>
            <a:r>
              <a:rPr lang="es-CO" i="1" dirty="0" smtClean="0"/>
              <a:t>) de Deming defiende lo que la administración debe hacer con el fin de crear un entorno en el que cada empleado puede lograr contribuciones significativas a la mejora de la calidad.</a:t>
            </a:r>
            <a:endParaRPr lang="fr-FR" i="1" dirty="0"/>
          </a:p>
        </p:txBody>
      </p:sp>
    </p:spTree>
    <p:extLst>
      <p:ext uri="{BB962C8B-B14F-4D97-AF65-F5344CB8AC3E}">
        <p14:creationId xmlns:p14="http://schemas.microsoft.com/office/powerpoint/2010/main" val="405390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smtClean="0"/>
              <a:t>Demin</a:t>
            </a:r>
            <a:r>
              <a:rPr lang="es-CO" dirty="0" smtClean="0"/>
              <a:t> modifico el Plan-Do-</a:t>
            </a:r>
            <a:r>
              <a:rPr lang="es-CO" b="1" dirty="0" err="1" smtClean="0"/>
              <a:t>Check</a:t>
            </a:r>
            <a:r>
              <a:rPr lang="es-CO" dirty="0" smtClean="0"/>
              <a:t>-</a:t>
            </a:r>
            <a:r>
              <a:rPr lang="es-CO" dirty="0" err="1" smtClean="0"/>
              <a:t>Act</a:t>
            </a:r>
            <a:r>
              <a:rPr lang="es-CO" dirty="0" smtClean="0"/>
              <a:t> → Plan-Do-</a:t>
            </a:r>
            <a:r>
              <a:rPr lang="es-CO" b="1" dirty="0" err="1" smtClean="0"/>
              <a:t>Study</a:t>
            </a:r>
            <a:r>
              <a:rPr lang="es-CO" dirty="0" smtClean="0"/>
              <a:t>-</a:t>
            </a:r>
            <a:r>
              <a:rPr lang="es-CO" dirty="0" err="1" smtClean="0"/>
              <a:t>Act</a:t>
            </a:r>
            <a:r>
              <a:rPr lang="es-CO" dirty="0" smtClean="0"/>
              <a:t> (PDSA), el termino </a:t>
            </a:r>
            <a:r>
              <a:rPr lang="es-CO" dirty="0" err="1" smtClean="0"/>
              <a:t>Study</a:t>
            </a:r>
            <a:r>
              <a:rPr lang="es-CO" dirty="0" smtClean="0"/>
              <a:t> enfatiza el análisis en lugar de simplemente inspección como lo implica el termino </a:t>
            </a:r>
            <a:r>
              <a:rPr lang="es-CO" i="1" dirty="0" err="1" smtClean="0"/>
              <a:t>check</a:t>
            </a:r>
            <a:r>
              <a:rPr lang="es-CO" dirty="0" smtClean="0"/>
              <a:t>.</a:t>
            </a:r>
          </a:p>
          <a:p>
            <a:r>
              <a:rPr lang="es-CO" dirty="0" smtClean="0"/>
              <a:t>Scrum y el ciclo Deming/</a:t>
            </a:r>
            <a:r>
              <a:rPr lang="es-CO" dirty="0" err="1" smtClean="0"/>
              <a:t>Shewhart</a:t>
            </a:r>
            <a:r>
              <a:rPr lang="es-CO" dirty="0" smtClean="0"/>
              <a:t>/PDCA son métodos iterativos que se centran en </a:t>
            </a:r>
            <a:r>
              <a:rPr lang="es-CO" i="1" dirty="0" err="1" smtClean="0"/>
              <a:t>continuous</a:t>
            </a:r>
            <a:r>
              <a:rPr lang="es-CO" i="1" dirty="0" smtClean="0"/>
              <a:t> </a:t>
            </a:r>
            <a:r>
              <a:rPr lang="es-CO" i="1" dirty="0" err="1" smtClean="0"/>
              <a:t>improvement</a:t>
            </a:r>
            <a:r>
              <a:rPr lang="es-CO" i="1" dirty="0" smtClean="0"/>
              <a:t>.</a:t>
            </a:r>
            <a:endParaRPr lang="fr-FR" i="1" dirty="0"/>
          </a:p>
        </p:txBody>
      </p:sp>
    </p:spTree>
    <p:extLst>
      <p:ext uri="{BB962C8B-B14F-4D97-AF65-F5344CB8AC3E}">
        <p14:creationId xmlns:p14="http://schemas.microsoft.com/office/powerpoint/2010/main" val="179997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00474" y="1457325"/>
            <a:ext cx="6514852" cy="4351338"/>
          </a:xfrm>
          <a:prstGeom prst="rect">
            <a:avLst/>
          </a:prstGeom>
        </p:spPr>
      </p:pic>
    </p:spTree>
    <p:extLst>
      <p:ext uri="{BB962C8B-B14F-4D97-AF65-F5344CB8AC3E}">
        <p14:creationId xmlns:p14="http://schemas.microsoft.com/office/powerpoint/2010/main" val="192738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Técnicas de Justificación</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r>
                  <a:rPr lang="es-CO" dirty="0"/>
                  <a:t>Estimación del valor del proyecto</a:t>
                </a:r>
              </a:p>
              <a:p>
                <a:pPr lvl="1"/>
                <a:r>
                  <a:rPr lang="es-CO" dirty="0" err="1"/>
                  <a:t>Retun</a:t>
                </a:r>
                <a:r>
                  <a:rPr lang="es-CO" dirty="0"/>
                  <a:t> </a:t>
                </a:r>
                <a:r>
                  <a:rPr lang="es-CO" dirty="0" err="1"/>
                  <a:t>on</a:t>
                </a:r>
                <a:r>
                  <a:rPr lang="es-CO" dirty="0"/>
                  <a:t> </a:t>
                </a:r>
                <a:r>
                  <a:rPr lang="es-CO" dirty="0" err="1"/>
                  <a:t>Investment</a:t>
                </a:r>
                <a:r>
                  <a:rPr lang="es-CO" dirty="0"/>
                  <a:t> (ROI)</a:t>
                </a:r>
              </a:p>
              <a:p>
                <a:pPr marL="457200" lvl="1" indent="0">
                  <a:buNone/>
                </a:pPr>
                <a:endParaRPr lang="es-CO" dirty="0"/>
              </a:p>
              <a:p>
                <a:pPr marL="914400" lvl="2" indent="0">
                  <a:buNone/>
                </a:pP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𝑅𝑂𝐼</m:t>
                      </m:r>
                      <m:r>
                        <a:rPr lang="es-CO" sz="1400" b="0" i="1" smtClean="0">
                          <a:latin typeface="Cambria Math" panose="02040503050406030204" pitchFamily="18" charset="0"/>
                        </a:rPr>
                        <m:t> =</m:t>
                      </m:r>
                      <m:f>
                        <m:fPr>
                          <m:ctrlPr>
                            <a:rPr lang="es-CO" sz="1400" b="0" i="1" smtClean="0">
                              <a:latin typeface="Cambria Math" panose="02040503050406030204" pitchFamily="18" charset="0"/>
                              <a:ea typeface="Cambria Math" panose="02040503050406030204" pitchFamily="18" charset="0"/>
                            </a:rPr>
                          </m:ctrlPr>
                        </m:fPr>
                        <m:num>
                          <m:r>
                            <a:rPr lang="es-CO" sz="1400" b="0" i="1" smtClean="0">
                              <a:latin typeface="Cambria Math" panose="02040503050406030204" pitchFamily="18" charset="0"/>
                              <a:ea typeface="Cambria Math" panose="02040503050406030204" pitchFamily="18" charset="0"/>
                            </a:rPr>
                            <m:t>𝑖𝑛𝑔𝑟𝑒𝑠𝑜𝑠</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num>
                        <m:den>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den>
                      </m:f>
                    </m:oMath>
                  </m:oMathPara>
                </a14:m>
                <a:endParaRPr lang="es-CO" dirty="0"/>
              </a:p>
              <a:p>
                <a:pPr marL="914400" lvl="2" indent="0">
                  <a:buNone/>
                </a:pPr>
                <a:endParaRPr lang="es-CO" dirty="0"/>
              </a:p>
              <a:p>
                <a:pPr lvl="1"/>
                <a:r>
                  <a:rPr lang="es-CO" dirty="0"/>
                  <a:t>Net </a:t>
                </a:r>
                <a:r>
                  <a:rPr lang="es-CO" dirty="0" err="1"/>
                  <a:t>Present</a:t>
                </a:r>
                <a:r>
                  <a:rPr lang="es-CO" dirty="0"/>
                  <a:t> </a:t>
                </a:r>
                <a:r>
                  <a:rPr lang="es-CO" dirty="0" err="1"/>
                  <a:t>Value</a:t>
                </a:r>
                <a:r>
                  <a:rPr lang="es-CO" dirty="0"/>
                  <a:t> (VPN)</a:t>
                </a:r>
              </a:p>
              <a:p>
                <a:pPr marL="914400" lvl="2" indent="0">
                  <a:buNone/>
                </a:pPr>
                <a:r>
                  <a:rPr lang="es-CO" i="1" dirty="0"/>
                  <a:t>El que tenga valor actual neto mayor es la mejor opción, el tiempo ya esta representado para los cálculos del valor actual neto</a:t>
                </a:r>
              </a:p>
              <a:p>
                <a:pPr lvl="1"/>
                <a:endParaRPr lang="es-CO" dirty="0"/>
              </a:p>
              <a:p>
                <a:pPr lvl="1"/>
                <a:endParaRPr lang="es-CO" dirty="0"/>
              </a:p>
              <a:p>
                <a:pPr lvl="1"/>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2"/>
                <a:stretch>
                  <a:fillRect l="-2118" t="-2241" r="-1882"/>
                </a:stretch>
              </a:blipFill>
            </p:spPr>
            <p:txBody>
              <a:bodyPr/>
              <a:lstStyle/>
              <a:p>
                <a:r>
                  <a:rPr lang="fr-FR">
                    <a:noFill/>
                  </a:rPr>
                  <a:t> </a:t>
                </a:r>
              </a:p>
            </p:txBody>
          </p:sp>
        </mc:Fallback>
      </mc:AlternateContent>
      <p:sp>
        <p:nvSpPr>
          <p:cNvPr id="4" name="Content Placeholder 3"/>
          <p:cNvSpPr>
            <a:spLocks noGrp="1"/>
          </p:cNvSpPr>
          <p:nvPr>
            <p:ph sz="half" idx="2"/>
          </p:nvPr>
        </p:nvSpPr>
        <p:spPr/>
        <p:txBody>
          <a:bodyPr>
            <a:normAutofit/>
          </a:bodyPr>
          <a:lstStyle/>
          <a:p>
            <a:r>
              <a:rPr lang="es-CO" dirty="0" err="1"/>
              <a:t>Internal</a:t>
            </a:r>
            <a:r>
              <a:rPr lang="es-CO" dirty="0"/>
              <a:t> </a:t>
            </a:r>
            <a:r>
              <a:rPr lang="es-CO" dirty="0" err="1"/>
              <a:t>Rate</a:t>
            </a:r>
            <a:r>
              <a:rPr lang="es-CO" dirty="0"/>
              <a:t> of </a:t>
            </a:r>
            <a:r>
              <a:rPr lang="es-CO" dirty="0" err="1"/>
              <a:t>Return</a:t>
            </a:r>
            <a:r>
              <a:rPr lang="es-CO" dirty="0"/>
              <a:t> (IRR - TIR)</a:t>
            </a:r>
          </a:p>
          <a:p>
            <a:pPr marL="457200" lvl="1" indent="0">
              <a:buNone/>
            </a:pPr>
            <a:r>
              <a:rPr lang="es-CO" i="1" dirty="0"/>
              <a:t>TIR mayor es la mejor opción</a:t>
            </a:r>
            <a:endParaRPr lang="fr-FR" i="1" dirty="0"/>
          </a:p>
        </p:txBody>
      </p:sp>
    </p:spTree>
    <p:extLst>
      <p:ext uri="{BB962C8B-B14F-4D97-AF65-F5344CB8AC3E}">
        <p14:creationId xmlns:p14="http://schemas.microsoft.com/office/powerpoint/2010/main" val="4241613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 Cambio</a:t>
            </a:r>
            <a:endParaRPr lang="fr-FR" dirty="0"/>
          </a:p>
        </p:txBody>
      </p:sp>
      <p:sp>
        <p:nvSpPr>
          <p:cNvPr id="3" name="Content Placeholder 2"/>
          <p:cNvSpPr>
            <a:spLocks noGrp="1"/>
          </p:cNvSpPr>
          <p:nvPr>
            <p:ph idx="1"/>
          </p:nvPr>
        </p:nvSpPr>
        <p:spPr/>
        <p:txBody>
          <a:bodyPr/>
          <a:lstStyle/>
          <a:p>
            <a:r>
              <a:rPr lang="es-CO" dirty="0" smtClean="0"/>
              <a:t>Un principio fundamental de Scrum es su reconocimiento de que</a:t>
            </a:r>
          </a:p>
          <a:p>
            <a:pPr lvl="1"/>
            <a:r>
              <a:rPr lang="es-CO" dirty="0" smtClean="0"/>
              <a:t>A) Los socios (</a:t>
            </a:r>
            <a:r>
              <a:rPr lang="es-CO" dirty="0" err="1" smtClean="0"/>
              <a:t>customer</a:t>
            </a:r>
            <a:r>
              <a:rPr lang="es-CO" dirty="0" smtClean="0"/>
              <a:t>, sponsors, etc..) cambien de opinión acerca de lo que quieren y necesitan en todo el Project, denominado </a:t>
            </a:r>
            <a:r>
              <a:rPr lang="es-CO" i="1" dirty="0" smtClean="0"/>
              <a:t>“</a:t>
            </a:r>
            <a:r>
              <a:rPr lang="es-CO" i="1" dirty="0" err="1" smtClean="0"/>
              <a:t>requirements</a:t>
            </a:r>
            <a:r>
              <a:rPr lang="es-CO" i="1" dirty="0" smtClean="0"/>
              <a:t> </a:t>
            </a:r>
            <a:r>
              <a:rPr lang="es-CO" i="1" dirty="0" err="1" smtClean="0"/>
              <a:t>churn</a:t>
            </a:r>
            <a:r>
              <a:rPr lang="es-CO" i="1" dirty="0" smtClean="0"/>
              <a:t>”</a:t>
            </a:r>
          </a:p>
          <a:p>
            <a:pPr lvl="1"/>
            <a:r>
              <a:rPr lang="es-CO" dirty="0" smtClean="0"/>
              <a:t>B) Es muy difícil, si no imposible, para los socios definir todos los requerimientos durante la iniciación del proyecto.</a:t>
            </a:r>
          </a:p>
          <a:p>
            <a:pPr marL="457200" lvl="1" indent="0">
              <a:buNone/>
            </a:pPr>
            <a:endParaRPr lang="es-CO" dirty="0" smtClean="0"/>
          </a:p>
          <a:p>
            <a:pPr marL="457200" lvl="1" indent="0">
              <a:buNone/>
            </a:pPr>
            <a:r>
              <a:rPr lang="es-CO" dirty="0" smtClean="0"/>
              <a:t>Scrum encarna un principio fundamental del Manifiesto </a:t>
            </a:r>
            <a:r>
              <a:rPr lang="es-CO" dirty="0" err="1" smtClean="0"/>
              <a:t>Agil</a:t>
            </a:r>
            <a:r>
              <a:rPr lang="es-CO" dirty="0" smtClean="0"/>
              <a:t>, </a:t>
            </a:r>
            <a:r>
              <a:rPr lang="es-CO" i="1" dirty="0" smtClean="0"/>
              <a:t>“</a:t>
            </a:r>
            <a:r>
              <a:rPr lang="es-CO" i="1" dirty="0" err="1" smtClean="0"/>
              <a:t>Responding</a:t>
            </a:r>
            <a:r>
              <a:rPr lang="es-CO" i="1" dirty="0" smtClean="0"/>
              <a:t> to </a:t>
            </a:r>
            <a:r>
              <a:rPr lang="es-CO" i="1" dirty="0" err="1" smtClean="0"/>
              <a:t>change</a:t>
            </a:r>
            <a:r>
              <a:rPr lang="es-CO" i="1" dirty="0" smtClean="0"/>
              <a:t> </a:t>
            </a:r>
            <a:r>
              <a:rPr lang="es-CO" i="1" dirty="0" err="1" smtClean="0"/>
              <a:t>over</a:t>
            </a:r>
            <a:r>
              <a:rPr lang="es-CO" i="1" dirty="0" smtClean="0"/>
              <a:t> </a:t>
            </a:r>
            <a:r>
              <a:rPr lang="es-CO" i="1" dirty="0" err="1" smtClean="0"/>
              <a:t>following</a:t>
            </a:r>
            <a:r>
              <a:rPr lang="es-CO" i="1" dirty="0" smtClean="0"/>
              <a:t> a plan”.</a:t>
            </a:r>
            <a:r>
              <a:rPr lang="es-CO" dirty="0" smtClean="0"/>
              <a:t> La practica de Scrum se basa en la aceptación del cambio y de convertirlo en una ventaja competitiva.</a:t>
            </a:r>
            <a:endParaRPr lang="fr-FR" i="1" dirty="0"/>
          </a:p>
        </p:txBody>
      </p:sp>
    </p:spTree>
    <p:extLst>
      <p:ext uri="{BB962C8B-B14F-4D97-AF65-F5344CB8AC3E}">
        <p14:creationId xmlns:p14="http://schemas.microsoft.com/office/powerpoint/2010/main" val="345727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funciona bien en todo tipo de proyectos, pero puede ser muy eficaz cuando el producto o los requisitos del proyecto no se identificaron o no están bien definidos desde el principio.</a:t>
            </a:r>
          </a:p>
          <a:p>
            <a:r>
              <a:rPr lang="es-CO" dirty="0" smtClean="0"/>
              <a:t>Scrum es especialmente útil para proyectos complejos con mucha incertidumbre.</a:t>
            </a:r>
            <a:endParaRPr lang="fr-FR" dirty="0"/>
          </a:p>
        </p:txBody>
      </p:sp>
    </p:spTree>
    <p:extLst>
      <p:ext uri="{BB962C8B-B14F-4D97-AF65-F5344CB8AC3E}">
        <p14:creationId xmlns:p14="http://schemas.microsoft.com/office/powerpoint/2010/main" val="41488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6.3.1. </a:t>
            </a:r>
            <a:r>
              <a:rPr lang="es-CO" dirty="0" err="1" smtClean="0"/>
              <a:t>Unapproved</a:t>
            </a:r>
            <a:r>
              <a:rPr lang="es-CO" dirty="0" smtClean="0"/>
              <a:t> and </a:t>
            </a:r>
            <a:r>
              <a:rPr lang="es-CO" dirty="0" err="1" smtClean="0"/>
              <a:t>Approved</a:t>
            </a:r>
            <a:r>
              <a:rPr lang="es-CO" dirty="0" smtClean="0"/>
              <a:t> </a:t>
            </a:r>
            <a:r>
              <a:rPr lang="es-CO" dirty="0" err="1" smtClean="0"/>
              <a:t>Change</a:t>
            </a:r>
            <a:r>
              <a:rPr lang="es-CO" dirty="0" smtClean="0"/>
              <a:t> </a:t>
            </a:r>
            <a:r>
              <a:rPr lang="es-CO" dirty="0" err="1" smtClean="0"/>
              <a:t>Requests</a:t>
            </a:r>
            <a:endParaRPr lang="fr-FR" dirty="0"/>
          </a:p>
        </p:txBody>
      </p:sp>
      <p:sp>
        <p:nvSpPr>
          <p:cNvPr id="3" name="Content Placeholder 2"/>
          <p:cNvSpPr>
            <a:spLocks noGrp="1"/>
          </p:cNvSpPr>
          <p:nvPr>
            <p:ph idx="1"/>
          </p:nvPr>
        </p:nvSpPr>
        <p:spPr/>
        <p:txBody>
          <a:bodyPr/>
          <a:lstStyle/>
          <a:p>
            <a:r>
              <a:rPr lang="es-CO" dirty="0" smtClean="0"/>
              <a:t>La solicitud de cambio se hace por lo general como </a:t>
            </a:r>
            <a:r>
              <a:rPr lang="es-CO" b="1" i="1" dirty="0" err="1" smtClean="0"/>
              <a:t>Change</a:t>
            </a:r>
            <a:r>
              <a:rPr lang="es-CO" b="1" i="1" dirty="0" smtClean="0"/>
              <a:t> </a:t>
            </a:r>
            <a:r>
              <a:rPr lang="es-CO" b="1" i="1" dirty="0" err="1" smtClean="0"/>
              <a:t>requests</a:t>
            </a:r>
            <a:r>
              <a:rPr lang="es-CO" dirty="0" smtClean="0"/>
              <a:t>.</a:t>
            </a:r>
          </a:p>
          <a:p>
            <a:r>
              <a:rPr lang="es-CO" dirty="0" smtClean="0"/>
              <a:t>En ausencia de un proceso formal, los pequeños cambios que no tienen un impacto significativo en el proyecto sean aprobados por el </a:t>
            </a:r>
            <a:r>
              <a:rPr lang="es-CO" i="1" dirty="0" err="1" smtClean="0"/>
              <a:t>Product</a:t>
            </a:r>
            <a:r>
              <a:rPr lang="es-CO" i="1" dirty="0" smtClean="0"/>
              <a:t> </a:t>
            </a:r>
            <a:r>
              <a:rPr lang="es-CO" i="1" dirty="0" err="1" smtClean="0"/>
              <a:t>Owner</a:t>
            </a:r>
            <a:r>
              <a:rPr lang="es-CO" i="1" dirty="0" smtClean="0"/>
              <a:t>.</a:t>
            </a:r>
          </a:p>
          <a:p>
            <a:r>
              <a:rPr lang="es-CO" dirty="0" smtClean="0"/>
              <a:t>Los </a:t>
            </a:r>
            <a:r>
              <a:rPr lang="es-CO" b="1" i="1" dirty="0" err="1"/>
              <a:t>Change</a:t>
            </a:r>
            <a:r>
              <a:rPr lang="es-CO" b="1" i="1" dirty="0"/>
              <a:t> </a:t>
            </a:r>
            <a:r>
              <a:rPr lang="es-CO" b="1" i="1" dirty="0" err="1"/>
              <a:t>requests</a:t>
            </a:r>
            <a:r>
              <a:rPr lang="es-CO" b="1" i="1" dirty="0"/>
              <a:t> </a:t>
            </a:r>
            <a:r>
              <a:rPr lang="es-CO" b="1" i="1" dirty="0" smtClean="0"/>
              <a:t> </a:t>
            </a:r>
            <a:r>
              <a:rPr lang="es-CO" dirty="0" smtClean="0"/>
              <a:t>se discuten y aprueban durante los procesos:</a:t>
            </a:r>
          </a:p>
          <a:p>
            <a:pPr lvl="1"/>
            <a:r>
              <a:rPr lang="es-CO" dirty="0" smtClean="0"/>
              <a:t>Desarrollo de </a:t>
            </a:r>
            <a:r>
              <a:rPr lang="es-CO" dirty="0" err="1" smtClean="0"/>
              <a:t>Epicas</a:t>
            </a:r>
            <a:endParaRPr lang="es-CO" dirty="0" smtClean="0"/>
          </a:p>
          <a:p>
            <a:pPr lvl="1"/>
            <a:r>
              <a:rPr lang="es-CO" dirty="0" err="1" smtClean="0"/>
              <a:t>Creacion</a:t>
            </a:r>
            <a:r>
              <a:rPr lang="es-CO" dirty="0" smtClean="0"/>
              <a:t> de la lista priorizada de pendientes del producto </a:t>
            </a:r>
            <a:r>
              <a:rPr lang="es-CO" i="1" dirty="0" err="1" smtClean="0"/>
              <a:t>Prioritized</a:t>
            </a:r>
            <a:r>
              <a:rPr lang="es-CO" i="1" dirty="0" smtClean="0"/>
              <a:t> </a:t>
            </a:r>
            <a:r>
              <a:rPr lang="es-CO" i="1" dirty="0" err="1" smtClean="0"/>
              <a:t>produc</a:t>
            </a:r>
            <a:r>
              <a:rPr lang="es-CO" i="1" dirty="0" smtClean="0"/>
              <a:t> </a:t>
            </a:r>
            <a:r>
              <a:rPr lang="es-CO" i="1" dirty="0" err="1" smtClean="0"/>
              <a:t>backlog</a:t>
            </a:r>
            <a:endParaRPr lang="es-CO" i="1" dirty="0" smtClean="0"/>
          </a:p>
          <a:p>
            <a:pPr lvl="1"/>
            <a:r>
              <a:rPr lang="es-CO" dirty="0" smtClean="0"/>
              <a:t>Mantenimiento de la </a:t>
            </a:r>
            <a:r>
              <a:rPr lang="es-CO" i="1" dirty="0" err="1"/>
              <a:t>Prioritized</a:t>
            </a:r>
            <a:r>
              <a:rPr lang="es-CO" i="1" dirty="0"/>
              <a:t> </a:t>
            </a:r>
            <a:r>
              <a:rPr lang="es-CO" i="1" dirty="0" err="1"/>
              <a:t>produc</a:t>
            </a:r>
            <a:r>
              <a:rPr lang="es-CO" i="1" dirty="0"/>
              <a:t> </a:t>
            </a:r>
            <a:r>
              <a:rPr lang="es-CO" i="1" dirty="0" err="1"/>
              <a:t>backlog</a:t>
            </a:r>
            <a:endParaRPr lang="fr-FR" dirty="0"/>
          </a:p>
        </p:txBody>
      </p:sp>
    </p:spTree>
    <p:extLst>
      <p:ext uri="{BB962C8B-B14F-4D97-AF65-F5344CB8AC3E}">
        <p14:creationId xmlns:p14="http://schemas.microsoft.com/office/powerpoint/2010/main" val="1182512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a:t>
            </a:r>
            <a:r>
              <a:rPr lang="es-CO" i="1" dirty="0" err="1" smtClean="0"/>
              <a:t>Approved</a:t>
            </a:r>
            <a:r>
              <a:rPr lang="es-CO" i="1" dirty="0" smtClean="0"/>
              <a:t> </a:t>
            </a:r>
            <a:r>
              <a:rPr lang="es-CO" i="1" dirty="0" err="1" smtClean="0"/>
              <a:t>change</a:t>
            </a:r>
            <a:r>
              <a:rPr lang="es-CO" i="1" dirty="0" smtClean="0"/>
              <a:t> </a:t>
            </a:r>
            <a:r>
              <a:rPr lang="es-CO" i="1" dirty="0" err="1" smtClean="0"/>
              <a:t>requests</a:t>
            </a:r>
            <a:r>
              <a:rPr lang="es-CO" dirty="0" smtClean="0"/>
              <a:t> se priorizan junto con otros requisitos del producto y sus respectivos User </a:t>
            </a:r>
            <a:r>
              <a:rPr lang="es-CO" dirty="0" err="1" smtClean="0"/>
              <a:t>Stories</a:t>
            </a:r>
            <a:r>
              <a:rPr lang="es-CO" dirty="0" smtClean="0"/>
              <a:t> y luego son incorporados en el </a:t>
            </a:r>
            <a:r>
              <a:rPr lang="es-CO" i="1" dirty="0" err="1"/>
              <a:t>Prioritized</a:t>
            </a:r>
            <a:r>
              <a:rPr lang="es-CO" i="1" dirty="0"/>
              <a:t> </a:t>
            </a:r>
            <a:r>
              <a:rPr lang="es-CO" i="1" dirty="0" err="1"/>
              <a:t>produc</a:t>
            </a:r>
            <a:r>
              <a:rPr lang="es-CO" i="1" dirty="0"/>
              <a:t> </a:t>
            </a:r>
            <a:r>
              <a:rPr lang="es-CO" i="1" dirty="0" err="1" smtClean="0"/>
              <a:t>backlog</a:t>
            </a:r>
            <a:r>
              <a:rPr lang="es-CO" i="1" dirty="0" smtClean="0"/>
              <a:t>.</a:t>
            </a:r>
          </a:p>
          <a:p>
            <a:endParaRPr lang="fr-FR" i="1" dirty="0"/>
          </a:p>
        </p:txBody>
      </p:sp>
      <p:pic>
        <p:nvPicPr>
          <p:cNvPr id="4" name="Picture 3"/>
          <p:cNvPicPr>
            <a:picLocks noChangeAspect="1"/>
          </p:cNvPicPr>
          <p:nvPr/>
        </p:nvPicPr>
        <p:blipFill>
          <a:blip r:embed="rId2"/>
          <a:stretch>
            <a:fillRect/>
          </a:stretch>
        </p:blipFill>
        <p:spPr>
          <a:xfrm>
            <a:off x="2659063" y="3022600"/>
            <a:ext cx="5838476" cy="3632199"/>
          </a:xfrm>
          <a:prstGeom prst="rect">
            <a:avLst/>
          </a:prstGeom>
        </p:spPr>
      </p:pic>
    </p:spTree>
    <p:extLst>
      <p:ext uri="{BB962C8B-B14F-4D97-AF65-F5344CB8AC3E}">
        <p14:creationId xmlns:p14="http://schemas.microsoft.com/office/powerpoint/2010/main" val="54154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Actualización </a:t>
            </a:r>
            <a:r>
              <a:rPr lang="es-CO" i="1" dirty="0" err="1"/>
              <a:t>Prioritized</a:t>
            </a:r>
            <a:r>
              <a:rPr lang="es-CO" i="1" dirty="0"/>
              <a:t> </a:t>
            </a:r>
            <a:r>
              <a:rPr lang="es-CO" i="1" dirty="0" err="1"/>
              <a:t>produc</a:t>
            </a:r>
            <a:r>
              <a:rPr lang="es-CO" i="1" dirty="0"/>
              <a:t> </a:t>
            </a:r>
            <a:r>
              <a:rPr lang="es-CO" i="1" dirty="0" err="1"/>
              <a:t>backlog</a:t>
            </a:r>
            <a:r>
              <a:rPr lang="es-CO" dirty="0" smtClean="0"/>
              <a:t> </a:t>
            </a:r>
            <a:endParaRPr lang="fr-FR" dirty="0"/>
          </a:p>
        </p:txBody>
      </p:sp>
      <p:pic>
        <p:nvPicPr>
          <p:cNvPr id="4" name="Content Placeholder 3"/>
          <p:cNvPicPr>
            <a:picLocks noGrp="1" noChangeAspect="1"/>
          </p:cNvPicPr>
          <p:nvPr>
            <p:ph idx="1"/>
          </p:nvPr>
        </p:nvPicPr>
        <p:blipFill>
          <a:blip r:embed="rId2"/>
          <a:stretch>
            <a:fillRect/>
          </a:stretch>
        </p:blipFill>
        <p:spPr>
          <a:xfrm>
            <a:off x="2498684" y="1825625"/>
            <a:ext cx="7194631" cy="4351338"/>
          </a:xfrm>
          <a:prstGeom prst="rect">
            <a:avLst/>
          </a:prstGeom>
        </p:spPr>
      </p:pic>
    </p:spTree>
    <p:extLst>
      <p:ext uri="{BB962C8B-B14F-4D97-AF65-F5344CB8AC3E}">
        <p14:creationId xmlns:p14="http://schemas.microsoft.com/office/powerpoint/2010/main" val="6805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 El logro de la flexibilidad</a:t>
            </a:r>
            <a:endParaRPr lang="fr-FR" dirty="0"/>
          </a:p>
        </p:txBody>
      </p:sp>
      <p:sp>
        <p:nvSpPr>
          <p:cNvPr id="3" name="Content Placeholder 2"/>
          <p:cNvSpPr>
            <a:spLocks noGrp="1"/>
          </p:cNvSpPr>
          <p:nvPr>
            <p:ph idx="1"/>
          </p:nvPr>
        </p:nvSpPr>
        <p:spPr/>
        <p:txBody>
          <a:bodyPr/>
          <a:lstStyle/>
          <a:p>
            <a:r>
              <a:rPr lang="es-CO" dirty="0" smtClean="0"/>
              <a:t>La flexibilidad en Scrum se logra a través de 5 características claves:</a:t>
            </a:r>
          </a:p>
          <a:p>
            <a:pPr marL="0" indent="0">
              <a:buNone/>
            </a:pPr>
            <a:endParaRPr lang="es-CO" dirty="0" smtClean="0"/>
          </a:p>
          <a:p>
            <a:pPr marL="914400" lvl="1" indent="-457200">
              <a:buFont typeface="+mj-lt"/>
              <a:buAutoNum type="arabicPeriod"/>
            </a:pPr>
            <a:r>
              <a:rPr lang="es-CO" dirty="0" smtClean="0"/>
              <a:t>Desarrollo iterativo</a:t>
            </a:r>
          </a:p>
          <a:p>
            <a:pPr marL="914400" lvl="1" indent="-457200">
              <a:buFont typeface="+mj-lt"/>
              <a:buAutoNum type="arabicPeriod"/>
            </a:pPr>
            <a:r>
              <a:rPr lang="es-CO" dirty="0" smtClean="0"/>
              <a:t>Tiempo asignado</a:t>
            </a:r>
          </a:p>
          <a:p>
            <a:pPr marL="914400" lvl="1" indent="-457200">
              <a:buFont typeface="+mj-lt"/>
              <a:buAutoNum type="arabicPeriod"/>
            </a:pPr>
            <a:r>
              <a:rPr lang="es-CO" dirty="0" smtClean="0"/>
              <a:t>Equipos </a:t>
            </a:r>
            <a:r>
              <a:rPr lang="es-CO" dirty="0" err="1" smtClean="0"/>
              <a:t>multi</a:t>
            </a:r>
            <a:r>
              <a:rPr lang="es-CO" dirty="0" smtClean="0"/>
              <a:t>-funcionales</a:t>
            </a:r>
          </a:p>
          <a:p>
            <a:pPr marL="914400" lvl="1" indent="-457200">
              <a:buFont typeface="+mj-lt"/>
              <a:buAutoNum type="arabicPeriod"/>
            </a:pPr>
            <a:r>
              <a:rPr lang="es-CO" dirty="0" err="1" smtClean="0"/>
              <a:t>Customer</a:t>
            </a:r>
            <a:r>
              <a:rPr lang="es-CO" dirty="0" smtClean="0"/>
              <a:t> </a:t>
            </a:r>
            <a:r>
              <a:rPr lang="es-CO" dirty="0" err="1" smtClean="0"/>
              <a:t>value-based</a:t>
            </a:r>
            <a:endParaRPr lang="es-CO" dirty="0" smtClean="0"/>
          </a:p>
          <a:p>
            <a:pPr marL="914400" lvl="1" indent="-457200">
              <a:buFont typeface="+mj-lt"/>
              <a:buAutoNum type="arabicPeriod"/>
            </a:pPr>
            <a:r>
              <a:rPr lang="es-CO" dirty="0" smtClean="0"/>
              <a:t>Priorización y la integración continua</a:t>
            </a:r>
          </a:p>
        </p:txBody>
      </p:sp>
      <p:pic>
        <p:nvPicPr>
          <p:cNvPr id="4" name="Picture 3"/>
          <p:cNvPicPr>
            <a:picLocks noChangeAspect="1"/>
          </p:cNvPicPr>
          <p:nvPr/>
        </p:nvPicPr>
        <p:blipFill>
          <a:blip r:embed="rId2"/>
          <a:stretch>
            <a:fillRect/>
          </a:stretch>
        </p:blipFill>
        <p:spPr>
          <a:xfrm>
            <a:off x="6745287" y="2479400"/>
            <a:ext cx="4392613" cy="3444148"/>
          </a:xfrm>
          <a:prstGeom prst="rect">
            <a:avLst/>
          </a:prstGeom>
        </p:spPr>
      </p:pic>
    </p:spTree>
    <p:extLst>
      <p:ext uri="{BB962C8B-B14F-4D97-AF65-F5344CB8AC3E}">
        <p14:creationId xmlns:p14="http://schemas.microsoft.com/office/powerpoint/2010/main" val="138288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smtClean="0"/>
              <a:t>Las solicitudes de cambio pueden provenir de múltiples fuentes:</a:t>
            </a:r>
          </a:p>
          <a:p>
            <a:pPr marL="0" indent="0">
              <a:buNone/>
            </a:pPr>
            <a:endParaRPr lang="es-CO" dirty="0" smtClean="0"/>
          </a:p>
          <a:p>
            <a:pPr marL="914400" lvl="1" indent="-457200">
              <a:buFont typeface="+mj-lt"/>
              <a:buAutoNum type="arabicPeriod"/>
            </a:pPr>
            <a:r>
              <a:rPr lang="es-CO" dirty="0" smtClean="0"/>
              <a:t>Socios</a:t>
            </a:r>
          </a:p>
          <a:p>
            <a:pPr marL="914400" lvl="1" indent="-457200">
              <a:buFont typeface="+mj-lt"/>
              <a:buAutoNum type="arabicPeriod"/>
            </a:pPr>
            <a:r>
              <a:rPr lang="es-CO" dirty="0" smtClean="0"/>
              <a:t>Scrum </a:t>
            </a:r>
            <a:r>
              <a:rPr lang="es-CO" dirty="0" err="1" smtClean="0"/>
              <a:t>Team</a:t>
            </a:r>
            <a:r>
              <a:rPr lang="es-CO" dirty="0" smtClean="0"/>
              <a:t> Core (</a:t>
            </a:r>
            <a:r>
              <a:rPr lang="es-CO" dirty="0" err="1" smtClean="0"/>
              <a:t>Product</a:t>
            </a:r>
            <a:r>
              <a:rPr lang="es-CO" dirty="0" smtClean="0"/>
              <a:t> </a:t>
            </a:r>
            <a:r>
              <a:rPr lang="es-CO" dirty="0" err="1" smtClean="0"/>
              <a:t>owner</a:t>
            </a:r>
            <a:r>
              <a:rPr lang="es-CO" dirty="0" smtClean="0"/>
              <a:t>, Scrum Master, Equipo Scrum)</a:t>
            </a:r>
          </a:p>
          <a:p>
            <a:pPr marL="914400" lvl="1" indent="-457200">
              <a:buFont typeface="+mj-lt"/>
              <a:buAutoNum type="arabicPeriod"/>
            </a:pPr>
            <a:r>
              <a:rPr lang="es-CO" dirty="0" smtClean="0"/>
              <a:t>Gerencia general</a:t>
            </a:r>
          </a:p>
          <a:p>
            <a:pPr marL="914400" lvl="1" indent="-457200">
              <a:buFont typeface="+mj-lt"/>
              <a:buAutoNum type="arabicPeriod"/>
            </a:pPr>
            <a:r>
              <a:rPr lang="es-CO" dirty="0" smtClean="0"/>
              <a:t>Cuerpo de asesoramiento de Scrum</a:t>
            </a:r>
            <a:endParaRPr lang="fr-FR" dirty="0"/>
          </a:p>
        </p:txBody>
      </p:sp>
    </p:spTree>
    <p:extLst>
      <p:ext uri="{BB962C8B-B14F-4D97-AF65-F5344CB8AC3E}">
        <p14:creationId xmlns:p14="http://schemas.microsoft.com/office/powerpoint/2010/main" val="296461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6.4.2.2 Flexibilidad a través de Tiempo asignado</a:t>
            </a:r>
            <a:endParaRPr lang="fr-FR" dirty="0"/>
          </a:p>
        </p:txBody>
      </p:sp>
      <p:sp>
        <p:nvSpPr>
          <p:cNvPr id="3" name="Content Placeholder 2"/>
          <p:cNvSpPr>
            <a:spLocks noGrp="1"/>
          </p:cNvSpPr>
          <p:nvPr>
            <p:ph idx="1"/>
          </p:nvPr>
        </p:nvSpPr>
        <p:spPr/>
        <p:txBody>
          <a:bodyPr/>
          <a:lstStyle/>
          <a:p>
            <a:r>
              <a:rPr lang="es-CO" b="1" i="1" dirty="0" smtClean="0"/>
              <a:t>Tiempo</a:t>
            </a:r>
            <a:r>
              <a:rPr lang="es-CO" dirty="0" smtClean="0"/>
              <a:t> se refiere al ajuste de periodos cortos de tiempo para hacer el trabajo.</a:t>
            </a:r>
          </a:p>
          <a:p>
            <a:r>
              <a:rPr lang="es-CO" dirty="0" smtClean="0"/>
              <a:t>Si el trabajo realizado queda incompleto al final del </a:t>
            </a:r>
            <a:r>
              <a:rPr lang="es-CO" i="1" dirty="0" smtClean="0"/>
              <a:t>Time-box</a:t>
            </a:r>
            <a:r>
              <a:rPr lang="es-CO" dirty="0" smtClean="0"/>
              <a:t>, se mueve a un Time-box posterior. </a:t>
            </a:r>
          </a:p>
          <a:p>
            <a:r>
              <a:rPr lang="es-CO" i="1" dirty="0" smtClean="0"/>
              <a:t>Tiempo asignado incluye la limitación de los </a:t>
            </a:r>
            <a:r>
              <a:rPr lang="es-CO" i="1" dirty="0" err="1" smtClean="0"/>
              <a:t>Daily</a:t>
            </a:r>
            <a:r>
              <a:rPr lang="es-CO" i="1" dirty="0" smtClean="0"/>
              <a:t> Standup Meetings y el establecer la duración del Sprint de 1 a 6 semanas.</a:t>
            </a:r>
          </a:p>
          <a:p>
            <a:r>
              <a:rPr lang="es-CO" i="1" dirty="0" smtClean="0"/>
              <a:t>Time-box </a:t>
            </a:r>
            <a:r>
              <a:rPr lang="es-CO" dirty="0" smtClean="0"/>
              <a:t>ayuda a medir el progreso del proyecto y permiten que el equipo identifique fácilmente cuando sea necesario modificar un proceso o enfoque.</a:t>
            </a:r>
            <a:endParaRPr lang="fr-FR" i="1" dirty="0"/>
          </a:p>
        </p:txBody>
      </p:sp>
    </p:spTree>
    <p:extLst>
      <p:ext uri="{BB962C8B-B14F-4D97-AF65-F5344CB8AC3E}">
        <p14:creationId xmlns:p14="http://schemas.microsoft.com/office/powerpoint/2010/main" val="124160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CO" dirty="0" smtClean="0"/>
              <a:t>6.5.1.2.1 Reunión eficaz del </a:t>
            </a:r>
            <a:r>
              <a:rPr lang="es-CO" dirty="0" err="1" smtClean="0"/>
              <a:t>Product</a:t>
            </a:r>
            <a:r>
              <a:rPr lang="es-CO" dirty="0" smtClean="0"/>
              <a:t> </a:t>
            </a:r>
            <a:r>
              <a:rPr lang="es-CO" dirty="0" err="1" smtClean="0"/>
              <a:t>Backlog</a:t>
            </a:r>
            <a:r>
              <a:rPr lang="es-CO" dirty="0" smtClean="0"/>
              <a:t> </a:t>
            </a:r>
            <a:r>
              <a:rPr lang="es-CO" dirty="0" err="1" smtClean="0"/>
              <a:t>Review</a:t>
            </a:r>
            <a:r>
              <a:rPr lang="es-CO" dirty="0" smtClean="0"/>
              <a:t> (sesión de mantenimiento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es el encargado de que se lleve a cabo el </a:t>
            </a:r>
            <a:r>
              <a:rPr lang="es-CO" i="1" dirty="0" err="1" smtClean="0"/>
              <a:t>Product</a:t>
            </a:r>
            <a:r>
              <a:rPr lang="es-CO" i="1" dirty="0" smtClean="0"/>
              <a:t> </a:t>
            </a:r>
            <a:r>
              <a:rPr lang="es-CO" i="1" dirty="0" err="1" smtClean="0"/>
              <a:t>Backlog</a:t>
            </a:r>
            <a:r>
              <a:rPr lang="es-CO" i="1" dirty="0" smtClean="0"/>
              <a:t> </a:t>
            </a:r>
            <a:r>
              <a:rPr lang="es-CO" i="1" dirty="0" err="1" smtClean="0"/>
              <a:t>Review</a:t>
            </a:r>
            <a:r>
              <a:rPr lang="es-CO" i="1" dirty="0" smtClean="0"/>
              <a:t> Meeting </a:t>
            </a:r>
            <a:r>
              <a:rPr lang="es-CO" dirty="0" smtClean="0"/>
              <a:t>durante el proceso de </a:t>
            </a:r>
            <a:r>
              <a:rPr lang="es-CO" dirty="0" err="1" smtClean="0"/>
              <a:t>Prioritizde</a:t>
            </a:r>
            <a:r>
              <a:rPr lang="es-CO" dirty="0" smtClean="0"/>
              <a:t> </a:t>
            </a:r>
            <a:r>
              <a:rPr lang="es-CO" dirty="0" err="1"/>
              <a:t>P</a:t>
            </a:r>
            <a:r>
              <a:rPr lang="es-CO" dirty="0" err="1" smtClean="0"/>
              <a:t>roduct</a:t>
            </a:r>
            <a:r>
              <a:rPr lang="es-CO" dirty="0" smtClean="0"/>
              <a:t> </a:t>
            </a:r>
            <a:r>
              <a:rPr lang="es-CO" dirty="0" err="1"/>
              <a:t>B</a:t>
            </a:r>
            <a:r>
              <a:rPr lang="es-CO" dirty="0" err="1" smtClean="0"/>
              <a:t>acklog</a:t>
            </a:r>
            <a:r>
              <a:rPr lang="es-CO" dirty="0" smtClean="0"/>
              <a:t>. </a:t>
            </a:r>
          </a:p>
          <a:p>
            <a:r>
              <a:rPr lang="es-CO" dirty="0" smtClean="0"/>
              <a:t>El </a:t>
            </a:r>
            <a:r>
              <a:rPr lang="es-CO" i="1" dirty="0" smtClean="0"/>
              <a:t>PO</a:t>
            </a:r>
            <a:r>
              <a:rPr lang="es-CO" dirty="0" smtClean="0"/>
              <a:t> debe solo invitar a los socios cuyas votaciones se requieren para la sesión de la preparación. Todos los miembros del Equipo Scrum deben estar incluidos debido a que su opinión es valiosa para el trabajo que se realiza y los </a:t>
            </a:r>
            <a:r>
              <a:rPr lang="es-CO" i="1" dirty="0" err="1" smtClean="0"/>
              <a:t>issues</a:t>
            </a:r>
            <a:r>
              <a:rPr lang="es-CO" dirty="0" smtClean="0"/>
              <a:t> encontrados. </a:t>
            </a:r>
            <a:endParaRPr lang="fr-FR" dirty="0"/>
          </a:p>
        </p:txBody>
      </p:sp>
    </p:spTree>
    <p:extLst>
      <p:ext uri="{BB962C8B-B14F-4D97-AF65-F5344CB8AC3E}">
        <p14:creationId xmlns:p14="http://schemas.microsoft.com/office/powerpoint/2010/main" val="283152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6.5.1.3 Gestión </a:t>
            </a:r>
            <a:r>
              <a:rPr lang="es-CO" dirty="0" smtClean="0"/>
              <a:t>de cambios durante demostraciones y validación del Sprint</a:t>
            </a:r>
            <a:endParaRPr lang="fr-FR" dirty="0"/>
          </a:p>
        </p:txBody>
      </p:sp>
      <p:sp>
        <p:nvSpPr>
          <p:cNvPr id="3" name="Content Placeholder 2"/>
          <p:cNvSpPr>
            <a:spLocks noGrp="1"/>
          </p:cNvSpPr>
          <p:nvPr>
            <p:ph idx="1"/>
          </p:nvPr>
        </p:nvSpPr>
        <p:spPr/>
        <p:txBody>
          <a:bodyPr/>
          <a:lstStyle/>
          <a:p>
            <a:r>
              <a:rPr lang="es-CO" dirty="0" smtClean="0"/>
              <a:t>Es responsabilidad del </a:t>
            </a:r>
            <a:r>
              <a:rPr lang="es-CO" i="1" dirty="0" smtClean="0"/>
              <a:t>Scrum Master </a:t>
            </a:r>
            <a:r>
              <a:rPr lang="es-CO" dirty="0" smtClean="0"/>
              <a:t>garantizar que los requisitos y </a:t>
            </a:r>
            <a:r>
              <a:rPr lang="es-CO" dirty="0" err="1" smtClean="0"/>
              <a:t>Aceptance</a:t>
            </a:r>
            <a:r>
              <a:rPr lang="es-CO" dirty="0" smtClean="0"/>
              <a:t> </a:t>
            </a:r>
            <a:r>
              <a:rPr lang="es-CO" dirty="0" err="1" smtClean="0"/>
              <a:t>Criteria</a:t>
            </a:r>
            <a:r>
              <a:rPr lang="es-CO" dirty="0" smtClean="0"/>
              <a:t> no se alteren durante el Sprint </a:t>
            </a:r>
            <a:r>
              <a:rPr lang="es-CO" dirty="0" err="1" smtClean="0"/>
              <a:t>Review</a:t>
            </a:r>
            <a:r>
              <a:rPr lang="es-CO" dirty="0" smtClean="0"/>
              <a:t> Meeting de los User </a:t>
            </a:r>
            <a:r>
              <a:rPr lang="es-CO" dirty="0" err="1" smtClean="0"/>
              <a:t>Stories</a:t>
            </a:r>
            <a:r>
              <a:rPr lang="es-CO" dirty="0" smtClean="0"/>
              <a:t> completados en el Sprint actual.</a:t>
            </a:r>
            <a:endParaRPr lang="fr-FR" i="1" dirty="0"/>
          </a:p>
        </p:txBody>
      </p:sp>
    </p:spTree>
    <p:extLst>
      <p:ext uri="{BB962C8B-B14F-4D97-AF65-F5344CB8AC3E}">
        <p14:creationId xmlns:p14="http://schemas.microsoft.com/office/powerpoint/2010/main" val="263784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4.5.2 </a:t>
            </a:r>
            <a:r>
              <a:rPr lang="es-CO" dirty="0" err="1"/>
              <a:t>Planing</a:t>
            </a:r>
            <a:r>
              <a:rPr lang="es-CO" dirty="0"/>
              <a:t> </a:t>
            </a:r>
            <a:r>
              <a:rPr lang="es-CO" dirty="0" err="1"/>
              <a:t>for</a:t>
            </a:r>
            <a:r>
              <a:rPr lang="es-CO" dirty="0"/>
              <a:t> </a:t>
            </a:r>
            <a:r>
              <a:rPr lang="es-CO" dirty="0" err="1"/>
              <a:t>value</a:t>
            </a:r>
            <a:endParaRPr lang="fr-FR" dirty="0"/>
          </a:p>
        </p:txBody>
      </p:sp>
      <p:sp>
        <p:nvSpPr>
          <p:cNvPr id="3" name="Content Placeholder 2"/>
          <p:cNvSpPr>
            <a:spLocks noGrp="1"/>
          </p:cNvSpPr>
          <p:nvPr>
            <p:ph sz="half" idx="1"/>
          </p:nvPr>
        </p:nvSpPr>
        <p:spPr/>
        <p:txBody>
          <a:bodyPr>
            <a:normAutofit fontScale="92500" lnSpcReduction="10000"/>
          </a:bodyPr>
          <a:lstStyle/>
          <a:p>
            <a:r>
              <a:rPr lang="es-CO" dirty="0" err="1"/>
              <a:t>Value</a:t>
            </a:r>
            <a:r>
              <a:rPr lang="es-CO" dirty="0"/>
              <a:t> </a:t>
            </a:r>
            <a:r>
              <a:rPr lang="es-CO" dirty="0" err="1"/>
              <a:t>Strem</a:t>
            </a:r>
            <a:r>
              <a:rPr lang="es-CO" dirty="0"/>
              <a:t> </a:t>
            </a:r>
            <a:r>
              <a:rPr lang="es-CO" dirty="0" err="1"/>
              <a:t>Mapping</a:t>
            </a:r>
            <a:endParaRPr lang="es-CO" dirty="0"/>
          </a:p>
          <a:p>
            <a:r>
              <a:rPr lang="es-CO" dirty="0" err="1"/>
              <a:t>Customer</a:t>
            </a:r>
            <a:r>
              <a:rPr lang="es-CO" dirty="0"/>
              <a:t> </a:t>
            </a:r>
            <a:r>
              <a:rPr lang="es-CO" dirty="0" err="1"/>
              <a:t>value-based</a:t>
            </a:r>
            <a:r>
              <a:rPr lang="es-CO" dirty="0"/>
              <a:t> </a:t>
            </a:r>
            <a:r>
              <a:rPr lang="es-CO" dirty="0" err="1"/>
              <a:t>prioritization</a:t>
            </a:r>
            <a:endParaRPr lang="es-CO" dirty="0"/>
          </a:p>
          <a:p>
            <a:pPr lvl="1"/>
            <a:r>
              <a:rPr lang="es-CO" dirty="0"/>
              <a:t>Simple </a:t>
            </a:r>
            <a:r>
              <a:rPr lang="es-CO" dirty="0" err="1"/>
              <a:t>schemes</a:t>
            </a:r>
            <a:endParaRPr lang="es-CO" dirty="0"/>
          </a:p>
          <a:p>
            <a:pPr lvl="1"/>
            <a:r>
              <a:rPr lang="es-CO" dirty="0" err="1"/>
              <a:t>MoSCoW</a:t>
            </a:r>
            <a:r>
              <a:rPr lang="es-CO" dirty="0"/>
              <a:t> </a:t>
            </a:r>
            <a:r>
              <a:rPr lang="es-CO" dirty="0" err="1"/>
              <a:t>prioritization</a:t>
            </a:r>
            <a:endParaRPr lang="es-CO" dirty="0"/>
          </a:p>
          <a:p>
            <a:pPr lvl="2"/>
            <a:r>
              <a:rPr lang="es-CO" dirty="0" err="1"/>
              <a:t>Must</a:t>
            </a:r>
            <a:r>
              <a:rPr lang="es-CO" dirty="0"/>
              <a:t> </a:t>
            </a:r>
            <a:r>
              <a:rPr lang="es-CO" dirty="0" err="1"/>
              <a:t>have</a:t>
            </a:r>
            <a:r>
              <a:rPr lang="es-CO" dirty="0"/>
              <a:t> – debe tener</a:t>
            </a:r>
          </a:p>
          <a:p>
            <a:pPr lvl="2"/>
            <a:r>
              <a:rPr lang="es-CO" dirty="0" err="1"/>
              <a:t>Should</a:t>
            </a:r>
            <a:r>
              <a:rPr lang="es-CO" dirty="0"/>
              <a:t> </a:t>
            </a:r>
            <a:r>
              <a:rPr lang="es-CO" dirty="0" err="1"/>
              <a:t>have</a:t>
            </a:r>
            <a:r>
              <a:rPr lang="es-CO" dirty="0"/>
              <a:t> – debería tener</a:t>
            </a:r>
          </a:p>
          <a:p>
            <a:pPr lvl="2"/>
            <a:r>
              <a:rPr lang="es-CO" dirty="0" err="1"/>
              <a:t>Could</a:t>
            </a:r>
            <a:r>
              <a:rPr lang="es-CO" dirty="0"/>
              <a:t> </a:t>
            </a:r>
            <a:r>
              <a:rPr lang="es-CO" dirty="0" err="1"/>
              <a:t>have</a:t>
            </a:r>
            <a:r>
              <a:rPr lang="es-CO" dirty="0"/>
              <a:t> – podría tener</a:t>
            </a:r>
          </a:p>
          <a:p>
            <a:pPr lvl="2"/>
            <a:r>
              <a:rPr lang="es-CO" dirty="0" err="1"/>
              <a:t>Won’t</a:t>
            </a:r>
            <a:r>
              <a:rPr lang="es-CO" dirty="0"/>
              <a:t> </a:t>
            </a:r>
            <a:r>
              <a:rPr lang="es-CO" dirty="0" err="1"/>
              <a:t>have</a:t>
            </a:r>
            <a:r>
              <a:rPr lang="es-CO" dirty="0"/>
              <a:t> – no tendrá.</a:t>
            </a:r>
          </a:p>
          <a:p>
            <a:r>
              <a:rPr lang="es-CO" dirty="0" err="1"/>
              <a:t>Monopoly</a:t>
            </a:r>
            <a:r>
              <a:rPr lang="es-CO" dirty="0"/>
              <a:t> Money</a:t>
            </a:r>
          </a:p>
          <a:p>
            <a:r>
              <a:rPr lang="es-CO" dirty="0"/>
              <a:t>100-Point </a:t>
            </a:r>
            <a:r>
              <a:rPr lang="es-CO" dirty="0" err="1"/>
              <a:t>method</a:t>
            </a:r>
            <a:endParaRPr lang="es-CO" dirty="0"/>
          </a:p>
          <a:p>
            <a:pPr marL="0" indent="0">
              <a:buNone/>
            </a:pPr>
            <a:endParaRPr lang="fr-FR" dirty="0"/>
          </a:p>
        </p:txBody>
      </p:sp>
      <p:sp>
        <p:nvSpPr>
          <p:cNvPr id="4" name="Content Placeholder 3"/>
          <p:cNvSpPr>
            <a:spLocks noGrp="1"/>
          </p:cNvSpPr>
          <p:nvPr>
            <p:ph sz="half" idx="2"/>
          </p:nvPr>
        </p:nvSpPr>
        <p:spPr/>
        <p:txBody>
          <a:bodyPr>
            <a:normAutofit fontScale="92500" lnSpcReduction="10000"/>
          </a:bodyPr>
          <a:lstStyle/>
          <a:p>
            <a:r>
              <a:rPr lang="es-CO" dirty="0" err="1"/>
              <a:t>Kano</a:t>
            </a:r>
            <a:r>
              <a:rPr lang="es-CO" dirty="0"/>
              <a:t> </a:t>
            </a:r>
            <a:r>
              <a:rPr lang="es-CO" dirty="0" err="1"/>
              <a:t>Analysis</a:t>
            </a:r>
            <a:endParaRPr lang="es-CO" dirty="0"/>
          </a:p>
          <a:p>
            <a:pPr lvl="1"/>
            <a:r>
              <a:rPr lang="es-CO" dirty="0"/>
              <a:t>Clasificación de las características o requisitos en 4 categorías en función de las preferencias del </a:t>
            </a:r>
            <a:r>
              <a:rPr lang="es-CO" dirty="0" err="1"/>
              <a:t>customer</a:t>
            </a:r>
            <a:r>
              <a:rPr lang="es-CO" dirty="0"/>
              <a:t>:</a:t>
            </a:r>
          </a:p>
          <a:p>
            <a:pPr lvl="2"/>
            <a:r>
              <a:rPr lang="es-CO" dirty="0"/>
              <a:t>Los que complacen o deleitan: características nuevas, o de gran valor para el </a:t>
            </a:r>
            <a:r>
              <a:rPr lang="es-CO" dirty="0" err="1"/>
              <a:t>customer</a:t>
            </a:r>
            <a:endParaRPr lang="es-CO" dirty="0"/>
          </a:p>
          <a:p>
            <a:pPr lvl="2"/>
            <a:r>
              <a:rPr lang="es-CO" dirty="0"/>
              <a:t>Satisfactorias: ofrecen valor al </a:t>
            </a:r>
            <a:r>
              <a:rPr lang="es-CO" dirty="0" err="1"/>
              <a:t>customer</a:t>
            </a:r>
            <a:endParaRPr lang="es-CO" dirty="0"/>
          </a:p>
          <a:p>
            <a:pPr lvl="2"/>
            <a:r>
              <a:rPr lang="es-CO" dirty="0"/>
              <a:t>Insatisfactorias: características, si no están presente el </a:t>
            </a:r>
            <a:r>
              <a:rPr lang="es-CO" dirty="0" err="1"/>
              <a:t>customer</a:t>
            </a:r>
            <a:r>
              <a:rPr lang="es-CO" dirty="0"/>
              <a:t> no le gustara el producto, pero no afectan el nivel de satisfacción si están presentes</a:t>
            </a:r>
          </a:p>
          <a:p>
            <a:pPr lvl="2"/>
            <a:r>
              <a:rPr lang="es-CO" dirty="0"/>
              <a:t>Indiferente: características que no afectaran de ninguna manera y deben ser eliminadas</a:t>
            </a:r>
            <a:endParaRPr lang="fr-FR" dirty="0"/>
          </a:p>
        </p:txBody>
      </p:sp>
    </p:spTree>
    <p:extLst>
      <p:ext uri="{BB962C8B-B14F-4D97-AF65-F5344CB8AC3E}">
        <p14:creationId xmlns:p14="http://schemas.microsoft.com/office/powerpoint/2010/main" val="46978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 Riesgos</a:t>
            </a:r>
            <a:endParaRPr lang="fr-FR" dirty="0"/>
          </a:p>
        </p:txBody>
      </p:sp>
      <p:sp>
        <p:nvSpPr>
          <p:cNvPr id="3" name="Content Placeholder 2"/>
          <p:cNvSpPr>
            <a:spLocks noGrp="1"/>
          </p:cNvSpPr>
          <p:nvPr>
            <p:ph idx="1"/>
          </p:nvPr>
        </p:nvSpPr>
        <p:spPr/>
        <p:txBody>
          <a:bodyPr/>
          <a:lstStyle/>
          <a:p>
            <a:r>
              <a:rPr lang="es-CO" dirty="0" smtClean="0"/>
              <a:t>Un riesgo se define como un evento incierto, que puede afectar los objetivos de un proyecto y puede contribuir a su éxito o fracaso.</a:t>
            </a:r>
          </a:p>
          <a:p>
            <a:r>
              <a:rPr lang="es-CO" dirty="0" smtClean="0"/>
              <a:t>Un riesgo con un potencial de impacto positivo se denomina </a:t>
            </a:r>
            <a:r>
              <a:rPr lang="es-CO" i="1" dirty="0" smtClean="0"/>
              <a:t>oportunidad.</a:t>
            </a:r>
            <a:endParaRPr lang="es-CO" dirty="0" smtClean="0"/>
          </a:p>
          <a:p>
            <a:r>
              <a:rPr lang="es-CO" dirty="0" smtClean="0"/>
              <a:t>Los riesgos que podrían afectar negativamente se llaman </a:t>
            </a:r>
            <a:r>
              <a:rPr lang="es-CO" i="1" dirty="0" smtClean="0"/>
              <a:t>amenazas.</a:t>
            </a:r>
          </a:p>
          <a:p>
            <a:r>
              <a:rPr lang="es-CO" dirty="0" smtClean="0"/>
              <a:t>Es  necesario identificar, evaluar y responder a los riesgos basándose en dos factores principalmente:</a:t>
            </a:r>
          </a:p>
          <a:p>
            <a:pPr lvl="1"/>
            <a:r>
              <a:rPr lang="es-CO" dirty="0" smtClean="0"/>
              <a:t>Probabilidad de ocurrencia</a:t>
            </a:r>
          </a:p>
          <a:p>
            <a:pPr lvl="1"/>
            <a:r>
              <a:rPr lang="es-CO" dirty="0" smtClean="0"/>
              <a:t>Impacto probable en caso de ocurrencia</a:t>
            </a:r>
          </a:p>
        </p:txBody>
      </p:sp>
    </p:spTree>
    <p:extLst>
      <p:ext uri="{BB962C8B-B14F-4D97-AF65-F5344CB8AC3E}">
        <p14:creationId xmlns:p14="http://schemas.microsoft.com/office/powerpoint/2010/main" val="85210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Una vez se detecta un riesgo, es importante comprender los aspectos básicos del riesgo como :</a:t>
            </a:r>
          </a:p>
          <a:p>
            <a:pPr marL="0" indent="0">
              <a:buNone/>
            </a:pPr>
            <a:endParaRPr lang="es-CO" dirty="0" smtClean="0"/>
          </a:p>
          <a:p>
            <a:pPr lvl="1"/>
            <a:r>
              <a:rPr lang="es-CO" dirty="0" smtClean="0"/>
              <a:t>Posibles causas</a:t>
            </a:r>
          </a:p>
          <a:p>
            <a:pPr lvl="1"/>
            <a:r>
              <a:rPr lang="es-CO" dirty="0" smtClean="0"/>
              <a:t>Área de la incertidumbre</a:t>
            </a:r>
          </a:p>
          <a:p>
            <a:pPr lvl="1"/>
            <a:r>
              <a:rPr lang="es-CO" dirty="0" smtClean="0"/>
              <a:t>Efectos potenciales si se produce el riesgo.</a:t>
            </a:r>
            <a:endParaRPr lang="fr-FR" dirty="0"/>
          </a:p>
        </p:txBody>
      </p:sp>
    </p:spTree>
    <p:extLst>
      <p:ext uri="{BB962C8B-B14F-4D97-AF65-F5344CB8AC3E}">
        <p14:creationId xmlns:p14="http://schemas.microsoft.com/office/powerpoint/2010/main" val="428470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7.3.1 Diferencias entre </a:t>
            </a:r>
            <a:r>
              <a:rPr lang="es-CO" dirty="0" err="1" smtClean="0"/>
              <a:t>Risks</a:t>
            </a:r>
            <a:r>
              <a:rPr lang="es-CO" dirty="0" smtClean="0"/>
              <a:t> e </a:t>
            </a:r>
            <a:r>
              <a:rPr lang="es-CO" dirty="0" err="1" smtClean="0"/>
              <a:t>Issues</a:t>
            </a:r>
            <a:endParaRPr lang="fr-FR" dirty="0"/>
          </a:p>
        </p:txBody>
      </p:sp>
      <p:sp>
        <p:nvSpPr>
          <p:cNvPr id="3" name="Content Placeholder 2"/>
          <p:cNvSpPr>
            <a:spLocks noGrp="1"/>
          </p:cNvSpPr>
          <p:nvPr>
            <p:ph idx="1"/>
          </p:nvPr>
        </p:nvSpPr>
        <p:spPr/>
        <p:txBody>
          <a:bodyPr/>
          <a:lstStyle/>
          <a:p>
            <a:r>
              <a:rPr lang="es-CO" b="1" i="1" dirty="0" err="1" smtClean="0"/>
              <a:t>Risk</a:t>
            </a:r>
            <a:r>
              <a:rPr lang="es-CO" b="1" i="1" dirty="0" smtClean="0"/>
              <a:t> </a:t>
            </a:r>
            <a:r>
              <a:rPr lang="es-CO" dirty="0" smtClean="0"/>
              <a:t>son las incertidumbres relacionadas a un proyecto que podrían alterar significativamente el resultado del proyecto de una manera positiva o negativa.</a:t>
            </a:r>
          </a:p>
          <a:p>
            <a:pPr lvl="1"/>
            <a:r>
              <a:rPr lang="es-CO" dirty="0" smtClean="0"/>
              <a:t>Dado que los </a:t>
            </a:r>
            <a:r>
              <a:rPr lang="es-CO" dirty="0" err="1" smtClean="0"/>
              <a:t>Risks</a:t>
            </a:r>
            <a:r>
              <a:rPr lang="es-CO" dirty="0" smtClean="0"/>
              <a:t> son las incertidumbres relacionadas con el futuro, no tienen ningún impacto actual en el proyecto pero podrían tener un impacto potencial en el futuro.</a:t>
            </a:r>
          </a:p>
          <a:p>
            <a:pPr lvl="1"/>
            <a:r>
              <a:rPr lang="es-CO" dirty="0" smtClean="0"/>
              <a:t>Ejemplos: </a:t>
            </a:r>
          </a:p>
          <a:p>
            <a:pPr marL="1371600" lvl="2" indent="-457200">
              <a:buAutoNum type="arabicParenR"/>
            </a:pPr>
            <a:r>
              <a:rPr lang="es-CO" i="1" dirty="0" smtClean="0"/>
              <a:t>Incluso después de un amplio entrenamiento, es posible que los representantes de servicio al cliente no estén listos para tomar pedidos el día oficial del lanzamiento.</a:t>
            </a:r>
          </a:p>
          <a:p>
            <a:pPr marL="1371600" lvl="2" indent="-457200">
              <a:buAutoNum type="arabicParenR"/>
            </a:pPr>
            <a:r>
              <a:rPr lang="es-CO" i="1" dirty="0" smtClean="0"/>
              <a:t>Es posible que los pintores se retrasen debido a las fuertes lluvias, lo que podría influir negativamente en el cronograma del proyecto.</a:t>
            </a:r>
            <a:endParaRPr lang="fr-FR" i="1" dirty="0"/>
          </a:p>
        </p:txBody>
      </p:sp>
    </p:spTree>
    <p:extLst>
      <p:ext uri="{BB962C8B-B14F-4D97-AF65-F5344CB8AC3E}">
        <p14:creationId xmlns:p14="http://schemas.microsoft.com/office/powerpoint/2010/main" val="115918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b="1" i="1" dirty="0" err="1" smtClean="0"/>
              <a:t>Issues</a:t>
            </a:r>
            <a:r>
              <a:rPr lang="es-CO" b="1" dirty="0" smtClean="0"/>
              <a:t> </a:t>
            </a:r>
            <a:r>
              <a:rPr lang="es-CO" dirty="0" smtClean="0"/>
              <a:t>son generalmente certezas que se están produciendo en un proyecto, por lo que no hay necesidad de realizar una evaluación de la probabilidad como se haría para un </a:t>
            </a:r>
            <a:r>
              <a:rPr lang="es-CO" i="1" dirty="0" err="1" smtClean="0"/>
              <a:t>Risk</a:t>
            </a:r>
            <a:r>
              <a:rPr lang="es-CO" dirty="0" smtClean="0"/>
              <a:t>.</a:t>
            </a:r>
          </a:p>
          <a:p>
            <a:pPr lvl="1"/>
            <a:r>
              <a:rPr lang="es-CO" b="1" i="1" dirty="0" smtClean="0"/>
              <a:t>Ejemplos:</a:t>
            </a:r>
          </a:p>
          <a:p>
            <a:pPr marL="1371600" lvl="2" indent="-457200">
              <a:buFont typeface="+mj-lt"/>
              <a:buAutoNum type="arabicPeriod"/>
            </a:pPr>
            <a:r>
              <a:rPr lang="es-CO" i="1" dirty="0" smtClean="0"/>
              <a:t>La financiación no es aprobada.</a:t>
            </a:r>
          </a:p>
          <a:p>
            <a:pPr marL="1371600" lvl="2" indent="-457200">
              <a:buFont typeface="+mj-lt"/>
              <a:buAutoNum type="arabicPeriod"/>
            </a:pPr>
            <a:r>
              <a:rPr lang="es-CO" i="1" dirty="0" smtClean="0"/>
              <a:t>Los requisitos no son claros</a:t>
            </a:r>
          </a:p>
          <a:p>
            <a:pPr marL="1371600" lvl="2" indent="-457200">
              <a:buFont typeface="+mj-lt"/>
              <a:buAutoNum type="arabicPeriod"/>
            </a:pPr>
            <a:endParaRPr lang="es-CO" i="1" dirty="0"/>
          </a:p>
          <a:p>
            <a:r>
              <a:rPr lang="es-CO" dirty="0" smtClean="0"/>
              <a:t>Los </a:t>
            </a:r>
            <a:r>
              <a:rPr lang="es-CO" b="1" i="1" dirty="0" err="1" smtClean="0"/>
              <a:t>Risks</a:t>
            </a:r>
            <a:r>
              <a:rPr lang="es-CO" dirty="0" smtClean="0"/>
              <a:t> si no se tratan a tiempo, pueden convertirse en un </a:t>
            </a:r>
            <a:r>
              <a:rPr lang="es-CO" b="1" i="1" dirty="0" err="1" smtClean="0"/>
              <a:t>Issue</a:t>
            </a:r>
            <a:r>
              <a:rPr lang="es-CO" b="1" i="1" dirty="0" smtClean="0"/>
              <a:t>.</a:t>
            </a:r>
            <a:endParaRPr lang="fr-FR" b="1" i="1" dirty="0"/>
          </a:p>
        </p:txBody>
      </p:sp>
    </p:spTree>
    <p:extLst>
      <p:ext uri="{BB962C8B-B14F-4D97-AF65-F5344CB8AC3E}">
        <p14:creationId xmlns:p14="http://schemas.microsoft.com/office/powerpoint/2010/main" val="3033443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7.3.2 </a:t>
            </a:r>
            <a:r>
              <a:rPr lang="es-CO" dirty="0" err="1" smtClean="0"/>
              <a:t>Risk</a:t>
            </a:r>
            <a:r>
              <a:rPr lang="es-CO" dirty="0" smtClean="0"/>
              <a:t> </a:t>
            </a:r>
            <a:r>
              <a:rPr lang="es-CO" dirty="0" err="1" smtClean="0"/>
              <a:t>Attitude</a:t>
            </a:r>
            <a:endParaRPr lang="fr-FR" dirty="0"/>
          </a:p>
        </p:txBody>
      </p:sp>
      <p:sp>
        <p:nvSpPr>
          <p:cNvPr id="3" name="Content Placeholder 2"/>
          <p:cNvSpPr>
            <a:spLocks noGrp="1"/>
          </p:cNvSpPr>
          <p:nvPr>
            <p:ph idx="1"/>
          </p:nvPr>
        </p:nvSpPr>
        <p:spPr/>
        <p:txBody>
          <a:bodyPr/>
          <a:lstStyle/>
          <a:p>
            <a:r>
              <a:rPr lang="es-CO" dirty="0" smtClean="0"/>
              <a:t>Es importante entender el </a:t>
            </a:r>
            <a:r>
              <a:rPr lang="es-CO" dirty="0" err="1" smtClean="0"/>
              <a:t>R</a:t>
            </a:r>
            <a:r>
              <a:rPr lang="es-CO" i="1" dirty="0" err="1" smtClean="0"/>
              <a:t>isk</a:t>
            </a:r>
            <a:r>
              <a:rPr lang="es-CO" i="1" dirty="0" smtClean="0"/>
              <a:t> </a:t>
            </a:r>
            <a:r>
              <a:rPr lang="es-CO" i="1" dirty="0" err="1" smtClean="0"/>
              <a:t>attitude</a:t>
            </a:r>
            <a:r>
              <a:rPr lang="es-CO" dirty="0" smtClean="0"/>
              <a:t> de los socios. El </a:t>
            </a:r>
            <a:r>
              <a:rPr lang="es-CO" i="1" dirty="0" err="1" smtClean="0"/>
              <a:t>Risk</a:t>
            </a:r>
            <a:r>
              <a:rPr lang="es-CO" i="1" dirty="0" smtClean="0"/>
              <a:t> </a:t>
            </a:r>
            <a:r>
              <a:rPr lang="es-CO" i="1" dirty="0" err="1" smtClean="0"/>
              <a:t>attitude</a:t>
            </a:r>
            <a:r>
              <a:rPr lang="es-CO" dirty="0" smtClean="0"/>
              <a:t> esta influenciado por los 3 factores siguientes:</a:t>
            </a:r>
          </a:p>
          <a:p>
            <a:pPr marL="914400" lvl="1" indent="-457200">
              <a:buFont typeface="+mj-lt"/>
              <a:buAutoNum type="arabicPeriod"/>
            </a:pPr>
            <a:r>
              <a:rPr lang="es-CO" u="sng" dirty="0" err="1" smtClean="0"/>
              <a:t>Risk</a:t>
            </a:r>
            <a:r>
              <a:rPr lang="es-CO" u="sng" dirty="0" smtClean="0"/>
              <a:t> </a:t>
            </a:r>
            <a:r>
              <a:rPr lang="es-CO" u="sng" dirty="0" err="1" smtClean="0"/>
              <a:t>appetite</a:t>
            </a:r>
            <a:r>
              <a:rPr lang="es-CO" dirty="0" smtClean="0"/>
              <a:t>: se refiere a la cantidad de incertidumbre que la organización o </a:t>
            </a:r>
            <a:r>
              <a:rPr lang="es-CO" i="1" dirty="0" err="1" smtClean="0"/>
              <a:t>stakeholder</a:t>
            </a:r>
            <a:r>
              <a:rPr lang="es-CO" dirty="0" smtClean="0"/>
              <a:t> esta dispuesto a asumir.</a:t>
            </a:r>
          </a:p>
          <a:p>
            <a:pPr marL="914400" lvl="1" indent="-457200">
              <a:buFont typeface="+mj-lt"/>
              <a:buAutoNum type="arabicPeriod"/>
            </a:pPr>
            <a:r>
              <a:rPr lang="es-CO" u="sng" dirty="0" err="1" smtClean="0"/>
              <a:t>Risk</a:t>
            </a:r>
            <a:r>
              <a:rPr lang="es-CO" u="sng" dirty="0" smtClean="0"/>
              <a:t> </a:t>
            </a:r>
            <a:r>
              <a:rPr lang="es-CO" u="sng" dirty="0" err="1" smtClean="0"/>
              <a:t>tolerance</a:t>
            </a:r>
            <a:r>
              <a:rPr lang="es-CO" dirty="0" smtClean="0"/>
              <a:t>: Indica el grado, cantidad o volumen de riesgo que los </a:t>
            </a:r>
            <a:r>
              <a:rPr lang="es-CO" i="1" dirty="0" err="1" smtClean="0"/>
              <a:t>stakeholders</a:t>
            </a:r>
            <a:r>
              <a:rPr lang="es-CO" dirty="0" smtClean="0"/>
              <a:t> resistirán.</a:t>
            </a:r>
          </a:p>
          <a:p>
            <a:pPr marL="914400" lvl="1" indent="-457200">
              <a:buFont typeface="+mj-lt"/>
              <a:buAutoNum type="arabicPeriod"/>
            </a:pPr>
            <a:r>
              <a:rPr lang="es-CO" u="sng" dirty="0" err="1" smtClean="0"/>
              <a:t>Risk</a:t>
            </a:r>
            <a:r>
              <a:rPr lang="es-CO" u="sng" dirty="0" smtClean="0"/>
              <a:t> </a:t>
            </a:r>
            <a:r>
              <a:rPr lang="es-CO" u="sng" dirty="0" err="1" smtClean="0"/>
              <a:t>threshold</a:t>
            </a:r>
            <a:r>
              <a:rPr lang="es-CO" dirty="0" smtClean="0"/>
              <a:t>: se refiere al nivel en el que un riesgo es aceptable para la organización de los socios.  </a:t>
            </a:r>
            <a:r>
              <a:rPr lang="es-CO" i="1" dirty="0" smtClean="0"/>
              <a:t>n </a:t>
            </a:r>
            <a:r>
              <a:rPr lang="es-CO" dirty="0" err="1" smtClean="0"/>
              <a:t>caera</a:t>
            </a:r>
            <a:r>
              <a:rPr lang="es-CO" dirty="0" smtClean="0"/>
              <a:t> por encima o por debajo del </a:t>
            </a:r>
            <a:r>
              <a:rPr lang="es-CO" dirty="0" err="1" smtClean="0"/>
              <a:t>risk</a:t>
            </a:r>
            <a:r>
              <a:rPr lang="es-CO" dirty="0" smtClean="0"/>
              <a:t> </a:t>
            </a:r>
            <a:r>
              <a:rPr lang="es-CO" dirty="0" err="1" smtClean="0"/>
              <a:t>thresolh</a:t>
            </a:r>
            <a:r>
              <a:rPr lang="es-CO" dirty="0" smtClean="0"/>
              <a:t>. Si esta por debajo, entonces el </a:t>
            </a:r>
            <a:r>
              <a:rPr lang="es-CO" dirty="0" err="1" smtClean="0"/>
              <a:t>stakeholder</a:t>
            </a:r>
            <a:r>
              <a:rPr lang="es-CO" dirty="0" smtClean="0"/>
              <a:t> u organización es mas probable que acepte el riesgo.</a:t>
            </a:r>
            <a:endParaRPr lang="es-CO" i="1" dirty="0" smtClean="0"/>
          </a:p>
          <a:p>
            <a:endParaRPr lang="fr-FR" i="1" dirty="0"/>
          </a:p>
        </p:txBody>
      </p:sp>
    </p:spTree>
    <p:extLst>
      <p:ext uri="{BB962C8B-B14F-4D97-AF65-F5344CB8AC3E}">
        <p14:creationId xmlns:p14="http://schemas.microsoft.com/office/powerpoint/2010/main" val="304992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El nivel de </a:t>
            </a:r>
            <a:r>
              <a:rPr lang="es-CO" b="1" i="1" dirty="0" err="1" smtClean="0"/>
              <a:t>Risk</a:t>
            </a:r>
            <a:r>
              <a:rPr lang="es-CO" b="1" i="1" dirty="0" smtClean="0"/>
              <a:t> </a:t>
            </a:r>
            <a:r>
              <a:rPr lang="es-CO" b="1" i="1" dirty="0" err="1" smtClean="0"/>
              <a:t>attitude</a:t>
            </a:r>
            <a:r>
              <a:rPr lang="es-CO" dirty="0" smtClean="0"/>
              <a:t> de los socios determina cuanto riesgo los socios consideran aceptable y por lo tanto, cuando se decidirán a tomar medidas para mitigar los efectos adversos potenciales de los riesgos.</a:t>
            </a:r>
          </a:p>
          <a:p>
            <a:r>
              <a:rPr lang="es-CO" b="1" i="1" dirty="0" err="1" smtClean="0"/>
              <a:t>Utility</a:t>
            </a:r>
            <a:r>
              <a:rPr lang="es-CO" b="1" i="1" dirty="0" smtClean="0"/>
              <a:t> </a:t>
            </a:r>
            <a:r>
              <a:rPr lang="es-CO" b="1" i="1" dirty="0" err="1" smtClean="0"/>
              <a:t>function</a:t>
            </a:r>
            <a:r>
              <a:rPr lang="es-CO" dirty="0" smtClean="0"/>
              <a:t> es un modelo utilizado para medir la actitud y preferencia hacia el riesgo por parte de los socios.</a:t>
            </a:r>
            <a:endParaRPr lang="fr-FR" b="1" i="1" dirty="0"/>
          </a:p>
        </p:txBody>
      </p:sp>
    </p:spTree>
    <p:extLst>
      <p:ext uri="{BB962C8B-B14F-4D97-AF65-F5344CB8AC3E}">
        <p14:creationId xmlns:p14="http://schemas.microsoft.com/office/powerpoint/2010/main" val="62209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 Procedimiento de gestión de Riegos</a:t>
            </a:r>
            <a:endParaRPr lang="fr-FR" dirty="0"/>
          </a:p>
        </p:txBody>
      </p:sp>
      <p:sp>
        <p:nvSpPr>
          <p:cNvPr id="3" name="Content Placeholder 2"/>
          <p:cNvSpPr>
            <a:spLocks noGrp="1"/>
          </p:cNvSpPr>
          <p:nvPr>
            <p:ph idx="1"/>
          </p:nvPr>
        </p:nvSpPr>
        <p:spPr/>
        <p:txBody>
          <a:bodyPr>
            <a:normAutofit lnSpcReduction="10000"/>
          </a:bodyPr>
          <a:lstStyle/>
          <a:p>
            <a:r>
              <a:rPr lang="es-CO" dirty="0" smtClean="0"/>
              <a:t>La gestión de riesgos se compone de 5 pasos:</a:t>
            </a:r>
          </a:p>
          <a:p>
            <a:pPr marL="971550" lvl="1" indent="-514350">
              <a:buFont typeface="+mj-lt"/>
              <a:buAutoNum type="arabicPeriod"/>
            </a:pPr>
            <a:r>
              <a:rPr lang="es-CO" dirty="0" smtClean="0"/>
              <a:t>Identificación: el uso de diversas técnicas para identificar todos los riesgos potenciales</a:t>
            </a:r>
          </a:p>
          <a:p>
            <a:pPr marL="971550" lvl="1" indent="-514350">
              <a:buFont typeface="+mj-lt"/>
              <a:buAutoNum type="arabicPeriod"/>
            </a:pPr>
            <a:r>
              <a:rPr lang="es-CO" dirty="0" err="1" smtClean="0"/>
              <a:t>Evaluacion</a:t>
            </a:r>
            <a:r>
              <a:rPr lang="es-CO" dirty="0" smtClean="0"/>
              <a:t> (</a:t>
            </a:r>
            <a:r>
              <a:rPr lang="es-CO" dirty="0" err="1" smtClean="0"/>
              <a:t>assessment</a:t>
            </a:r>
            <a:r>
              <a:rPr lang="es-CO" dirty="0" smtClean="0"/>
              <a:t>): la evaluación y la estimación de los riesgos identificados</a:t>
            </a:r>
          </a:p>
          <a:p>
            <a:pPr marL="971550" lvl="1" indent="-514350">
              <a:buFont typeface="+mj-lt"/>
              <a:buAutoNum type="arabicPeriod"/>
            </a:pPr>
            <a:r>
              <a:rPr lang="es-CO" dirty="0" err="1" smtClean="0"/>
              <a:t>Priorizacion</a:t>
            </a:r>
            <a:r>
              <a:rPr lang="es-CO" dirty="0" smtClean="0"/>
              <a:t>: La priorización de los riesgos a ser incluidos en el </a:t>
            </a:r>
            <a:r>
              <a:rPr lang="es-CO" dirty="0" err="1" smtClean="0"/>
              <a:t>Prioritized</a:t>
            </a:r>
            <a:r>
              <a:rPr lang="es-CO" dirty="0" smtClean="0"/>
              <a:t> </a:t>
            </a:r>
            <a:r>
              <a:rPr lang="es-CO" dirty="0" err="1" smtClean="0"/>
              <a:t>Product</a:t>
            </a:r>
            <a:r>
              <a:rPr lang="es-CO" dirty="0"/>
              <a:t> </a:t>
            </a:r>
            <a:r>
              <a:rPr lang="es-CO" dirty="0" err="1" smtClean="0"/>
              <a:t>Backlog</a:t>
            </a:r>
            <a:endParaRPr lang="es-CO" dirty="0" smtClean="0"/>
          </a:p>
          <a:p>
            <a:pPr marL="971550" lvl="1" indent="-514350">
              <a:buFont typeface="+mj-lt"/>
              <a:buAutoNum type="arabicPeriod"/>
            </a:pPr>
            <a:r>
              <a:rPr lang="es-CO" dirty="0" err="1" smtClean="0"/>
              <a:t>Mitigacion</a:t>
            </a:r>
            <a:r>
              <a:rPr lang="es-CO" dirty="0" smtClean="0"/>
              <a:t>: Desarrollo de una estrategia adecuada para hacer frente al riesgo.</a:t>
            </a:r>
          </a:p>
          <a:p>
            <a:pPr marL="971550" lvl="1" indent="-514350">
              <a:buFont typeface="+mj-lt"/>
              <a:buAutoNum type="arabicPeriod"/>
            </a:pPr>
            <a:r>
              <a:rPr lang="es-CO" dirty="0" smtClean="0"/>
              <a:t>Comunicación: Comunicación de los resultados de los primeros 4 pasos a los socios, y la determinación de su percepción con respecto a los sucesos inciertos.</a:t>
            </a:r>
            <a:endParaRPr lang="fr-FR" dirty="0"/>
          </a:p>
        </p:txBody>
      </p:sp>
    </p:spTree>
    <p:extLst>
      <p:ext uri="{BB962C8B-B14F-4D97-AF65-F5344CB8AC3E}">
        <p14:creationId xmlns:p14="http://schemas.microsoft.com/office/powerpoint/2010/main" val="4067281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 </a:t>
            </a:r>
            <a:r>
              <a:rPr lang="es-CO" dirty="0" err="1" smtClean="0"/>
              <a:t>Risk</a:t>
            </a:r>
            <a:r>
              <a:rPr lang="es-CO" dirty="0" smtClean="0"/>
              <a:t> </a:t>
            </a:r>
            <a:r>
              <a:rPr lang="es-CO" dirty="0" err="1" smtClean="0"/>
              <a:t>Identification</a:t>
            </a:r>
            <a:endParaRPr lang="fr-FR" dirty="0"/>
          </a:p>
        </p:txBody>
      </p:sp>
      <p:sp>
        <p:nvSpPr>
          <p:cNvPr id="3" name="Content Placeholder 2"/>
          <p:cNvSpPr>
            <a:spLocks noGrp="1"/>
          </p:cNvSpPr>
          <p:nvPr>
            <p:ph idx="1"/>
          </p:nvPr>
        </p:nvSpPr>
        <p:spPr/>
        <p:txBody>
          <a:bodyPr/>
          <a:lstStyle/>
          <a:p>
            <a:r>
              <a:rPr lang="es-CO" dirty="0" smtClean="0"/>
              <a:t>Se realiza a lo largo del proyecto y los </a:t>
            </a:r>
            <a:r>
              <a:rPr lang="es-CO" dirty="0" err="1" smtClean="0"/>
              <a:t>risk</a:t>
            </a:r>
            <a:r>
              <a:rPr lang="es-CO" dirty="0" smtClean="0"/>
              <a:t> se convierten en entradas para varios procesos de Scrum incluyendo:</a:t>
            </a:r>
          </a:p>
          <a:p>
            <a:pPr lvl="1"/>
            <a:r>
              <a:rPr lang="es-CO" dirty="0" smtClean="0"/>
              <a:t> </a:t>
            </a:r>
            <a:r>
              <a:rPr lang="es-CO" dirty="0" err="1" smtClean="0"/>
              <a:t>Creacion</a:t>
            </a:r>
            <a:r>
              <a:rPr lang="es-CO" dirty="0" smtClean="0"/>
              <a:t> de la lista priorizada de pendientes del producto</a:t>
            </a:r>
          </a:p>
          <a:p>
            <a:pPr lvl="1"/>
            <a:r>
              <a:rPr lang="es-CO" dirty="0" smtClean="0"/>
              <a:t>Mantenimiento de la lista priorizada de pendientes del producto</a:t>
            </a:r>
          </a:p>
          <a:p>
            <a:pPr lvl="1"/>
            <a:r>
              <a:rPr lang="es-CO" dirty="0" err="1" smtClean="0"/>
              <a:t>Demostracion</a:t>
            </a:r>
            <a:r>
              <a:rPr lang="es-CO" dirty="0" smtClean="0"/>
              <a:t> </a:t>
            </a:r>
          </a:p>
          <a:p>
            <a:pPr lvl="1"/>
            <a:r>
              <a:rPr lang="es-CO" dirty="0" err="1" smtClean="0"/>
              <a:t>Validacion</a:t>
            </a:r>
            <a:r>
              <a:rPr lang="es-CO" dirty="0" smtClean="0"/>
              <a:t> del Sprint</a:t>
            </a:r>
          </a:p>
          <a:p>
            <a:pPr lvl="1"/>
            <a:endParaRPr lang="fr-FR" dirty="0"/>
          </a:p>
        </p:txBody>
      </p:sp>
    </p:spTree>
    <p:extLst>
      <p:ext uri="{BB962C8B-B14F-4D97-AF65-F5344CB8AC3E}">
        <p14:creationId xmlns:p14="http://schemas.microsoft.com/office/powerpoint/2010/main" val="1835408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7.4.1.1 </a:t>
            </a:r>
            <a:r>
              <a:rPr lang="es-CO" dirty="0" err="1" smtClean="0"/>
              <a:t>Tecnicas</a:t>
            </a:r>
            <a:r>
              <a:rPr lang="es-CO" dirty="0" smtClean="0"/>
              <a:t> de </a:t>
            </a:r>
            <a:r>
              <a:rPr lang="es-CO" dirty="0" err="1" smtClean="0"/>
              <a:t>Risk</a:t>
            </a:r>
            <a:r>
              <a:rPr lang="es-CO" dirty="0" smtClean="0"/>
              <a:t> </a:t>
            </a:r>
            <a:r>
              <a:rPr lang="es-CO" dirty="0" err="1" smtClean="0"/>
              <a:t>Identification</a:t>
            </a:r>
            <a:r>
              <a:rPr lang="es-CO" dirty="0" smtClean="0"/>
              <a:t> </a:t>
            </a:r>
            <a:endParaRPr lang="fr-FR"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s-CO" dirty="0" smtClean="0"/>
              <a:t>Repasar las lecciones aprendidas de Retrospectiva de Sprint y/o proyecto.</a:t>
            </a:r>
          </a:p>
          <a:p>
            <a:pPr marL="514350" indent="-514350">
              <a:buFont typeface="+mj-lt"/>
              <a:buAutoNum type="arabicPeriod"/>
            </a:pPr>
            <a:r>
              <a:rPr lang="es-CO" dirty="0" err="1" smtClean="0"/>
              <a:t>Risk</a:t>
            </a:r>
            <a:r>
              <a:rPr lang="es-CO" dirty="0" smtClean="0"/>
              <a:t> </a:t>
            </a:r>
            <a:r>
              <a:rPr lang="es-CO" dirty="0" err="1" smtClean="0"/>
              <a:t>checklists</a:t>
            </a:r>
            <a:r>
              <a:rPr lang="es-CO" dirty="0" smtClean="0"/>
              <a:t>, riesgos comunes encontrados en el proyecto que deben ser atendidos.</a:t>
            </a:r>
          </a:p>
          <a:p>
            <a:pPr marL="514350" indent="-514350">
              <a:buFont typeface="+mj-lt"/>
              <a:buAutoNum type="arabicPeriod"/>
            </a:pPr>
            <a:r>
              <a:rPr lang="es-CO" dirty="0" err="1" smtClean="0"/>
              <a:t>Risk</a:t>
            </a:r>
            <a:r>
              <a:rPr lang="es-CO" dirty="0" smtClean="0"/>
              <a:t> </a:t>
            </a:r>
            <a:r>
              <a:rPr lang="es-CO" dirty="0" err="1" smtClean="0"/>
              <a:t>prompt</a:t>
            </a:r>
            <a:r>
              <a:rPr lang="es-CO" dirty="0" smtClean="0"/>
              <a:t> </a:t>
            </a:r>
            <a:r>
              <a:rPr lang="es-CO" dirty="0" err="1" smtClean="0"/>
              <a:t>lists</a:t>
            </a:r>
            <a:r>
              <a:rPr lang="es-CO" dirty="0" smtClean="0"/>
              <a:t>, se utilizan para estimular pensamientos con respecto a la fuente de donde los riesgos se pueden originar.</a:t>
            </a:r>
          </a:p>
          <a:p>
            <a:pPr marL="514350" indent="-514350">
              <a:buFont typeface="+mj-lt"/>
              <a:buAutoNum type="arabicPeriod"/>
            </a:pPr>
            <a:r>
              <a:rPr lang="es-CO" dirty="0" err="1" smtClean="0"/>
              <a:t>Brainstorming</a:t>
            </a:r>
            <a:r>
              <a:rPr lang="es-CO" dirty="0" smtClean="0"/>
              <a:t>, sesiones donde los socios relevantes y TS comparten abiertamente ideas a través de discusiones y sesiones de intercambio de conocimiento</a:t>
            </a:r>
          </a:p>
          <a:p>
            <a:pPr marL="514350" indent="-514350">
              <a:buFont typeface="+mj-lt"/>
              <a:buAutoNum type="arabicPeriod"/>
            </a:pPr>
            <a:r>
              <a:rPr lang="es-CO" dirty="0" err="1" smtClean="0"/>
              <a:t>Risk</a:t>
            </a:r>
            <a:r>
              <a:rPr lang="es-CO" dirty="0" smtClean="0"/>
              <a:t> </a:t>
            </a:r>
            <a:r>
              <a:rPr lang="es-CO" dirty="0" err="1" smtClean="0"/>
              <a:t>Breakdown</a:t>
            </a:r>
            <a:r>
              <a:rPr lang="es-CO" dirty="0" smtClean="0"/>
              <a:t> </a:t>
            </a:r>
            <a:r>
              <a:rPr lang="es-CO" dirty="0" err="1" smtClean="0"/>
              <a:t>structure</a:t>
            </a:r>
            <a:r>
              <a:rPr lang="es-CO" dirty="0" smtClean="0"/>
              <a:t> (RBS), Es una estructura donde se agrupan en función de sus categorías o elementos comunes. Riesgo puede ser categorizado como financiero, técnico o relacionado con seguridad. Esto permite que el </a:t>
            </a:r>
            <a:r>
              <a:rPr lang="es-CO" dirty="0" err="1" smtClean="0"/>
              <a:t>Team</a:t>
            </a:r>
            <a:r>
              <a:rPr lang="es-CO" dirty="0" smtClean="0"/>
              <a:t> planifique mejor.</a:t>
            </a:r>
            <a:endParaRPr lang="fr-FR" dirty="0"/>
          </a:p>
        </p:txBody>
      </p:sp>
    </p:spTree>
    <p:extLst>
      <p:ext uri="{BB962C8B-B14F-4D97-AF65-F5344CB8AC3E}">
        <p14:creationId xmlns:p14="http://schemas.microsoft.com/office/powerpoint/2010/main" val="30706645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 </a:t>
            </a:r>
            <a:r>
              <a:rPr lang="es-CO" dirty="0" err="1" smtClean="0"/>
              <a:t>Risk</a:t>
            </a:r>
            <a:r>
              <a:rPr lang="es-CO" dirty="0" smtClean="0"/>
              <a:t> </a:t>
            </a:r>
            <a:r>
              <a:rPr lang="es-CO" dirty="0" err="1" smtClean="0"/>
              <a:t>Assessment</a:t>
            </a:r>
            <a:r>
              <a:rPr lang="es-CO" dirty="0" smtClean="0"/>
              <a:t> (evaluación)</a:t>
            </a:r>
            <a:endParaRPr lang="fr-FR" dirty="0"/>
          </a:p>
        </p:txBody>
      </p:sp>
      <p:sp>
        <p:nvSpPr>
          <p:cNvPr id="3" name="Content Placeholder 2"/>
          <p:cNvSpPr>
            <a:spLocks noGrp="1"/>
          </p:cNvSpPr>
          <p:nvPr>
            <p:ph idx="1"/>
          </p:nvPr>
        </p:nvSpPr>
        <p:spPr/>
        <p:txBody>
          <a:bodyPr/>
          <a:lstStyle/>
          <a:p>
            <a:r>
              <a:rPr lang="es-CO" dirty="0" smtClean="0"/>
              <a:t>La evaluación de los riesgos se realiza con respecto a la probabilidad, proximidad e impacto. </a:t>
            </a:r>
          </a:p>
          <a:p>
            <a:endParaRPr lang="es-CO" dirty="0"/>
          </a:p>
          <a:p>
            <a:pPr lvl="1"/>
            <a:r>
              <a:rPr lang="es-CO" dirty="0" smtClean="0"/>
              <a:t>Probabilidad, probabilidad que el riesgo se produzca</a:t>
            </a:r>
          </a:p>
          <a:p>
            <a:pPr lvl="1"/>
            <a:r>
              <a:rPr lang="es-CO" dirty="0" smtClean="0"/>
              <a:t>Proximidad, cuando podría producirse el riesgo</a:t>
            </a:r>
          </a:p>
          <a:p>
            <a:pPr lvl="1"/>
            <a:r>
              <a:rPr lang="es-CO" dirty="0" smtClean="0"/>
              <a:t>Impacto, probable efecto del riesgo en el proyecto o la organización.</a:t>
            </a:r>
            <a:endParaRPr lang="fr-FR" dirty="0"/>
          </a:p>
        </p:txBody>
      </p:sp>
    </p:spTree>
    <p:extLst>
      <p:ext uri="{BB962C8B-B14F-4D97-AF65-F5344CB8AC3E}">
        <p14:creationId xmlns:p14="http://schemas.microsoft.com/office/powerpoint/2010/main" val="3476180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4.5.3 </a:t>
            </a:r>
            <a:r>
              <a:rPr lang="es-CO" dirty="0" err="1"/>
              <a:t>Relative</a:t>
            </a:r>
            <a:r>
              <a:rPr lang="es-CO" dirty="0"/>
              <a:t> </a:t>
            </a:r>
            <a:r>
              <a:rPr lang="es-CO" dirty="0" err="1"/>
              <a:t>prioritization</a:t>
            </a:r>
            <a:r>
              <a:rPr lang="es-CO" dirty="0"/>
              <a:t> ranking</a:t>
            </a:r>
            <a:endParaRPr lang="fr-FR" dirty="0"/>
          </a:p>
        </p:txBody>
      </p:sp>
      <p:sp>
        <p:nvSpPr>
          <p:cNvPr id="3" name="Content Placeholder 2"/>
          <p:cNvSpPr>
            <a:spLocks noGrp="1"/>
          </p:cNvSpPr>
          <p:nvPr>
            <p:ph sz="half" idx="1"/>
          </p:nvPr>
        </p:nvSpPr>
        <p:spPr/>
        <p:txBody>
          <a:bodyPr/>
          <a:lstStyle/>
          <a:p>
            <a:r>
              <a:rPr lang="es-CO" dirty="0"/>
              <a:t>Una lista simple de los </a:t>
            </a:r>
            <a:r>
              <a:rPr lang="es-CO" i="1" dirty="0"/>
              <a:t>User </a:t>
            </a:r>
            <a:r>
              <a:rPr lang="es-CO" i="1" dirty="0" err="1"/>
              <a:t>Stories</a:t>
            </a:r>
            <a:r>
              <a:rPr lang="es-CO" i="1" dirty="0"/>
              <a:t> </a:t>
            </a:r>
            <a:r>
              <a:rPr lang="es-CO" dirty="0"/>
              <a:t>en el orden de prioridad es un </a:t>
            </a:r>
            <a:r>
              <a:rPr lang="es-CO" u="sng" dirty="0"/>
              <a:t>método</a:t>
            </a:r>
            <a:r>
              <a:rPr lang="es-CO" dirty="0"/>
              <a:t> eficaz para determinar los deseados User </a:t>
            </a:r>
            <a:r>
              <a:rPr lang="es-CO" dirty="0" err="1"/>
              <a:t>Stories</a:t>
            </a:r>
            <a:r>
              <a:rPr lang="es-CO" dirty="0"/>
              <a:t> para cada iteración.</a:t>
            </a:r>
          </a:p>
          <a:p>
            <a:r>
              <a:rPr lang="es-CO" dirty="0"/>
              <a:t>El objetivo de la lista es dar prioridad a las funciones</a:t>
            </a:r>
            <a:endParaRPr lang="fr-FR" dirty="0"/>
          </a:p>
        </p:txBody>
      </p:sp>
      <p:sp>
        <p:nvSpPr>
          <p:cNvPr id="4" name="Content Placeholder 3"/>
          <p:cNvSpPr>
            <a:spLocks noGrp="1"/>
          </p:cNvSpPr>
          <p:nvPr>
            <p:ph sz="half" idx="2"/>
          </p:nvPr>
        </p:nvSpPr>
        <p:spPr/>
        <p:txBody>
          <a:bodyPr/>
          <a:lstStyle/>
          <a:p>
            <a:r>
              <a:rPr lang="es-CO" dirty="0"/>
              <a:t>Proporciona una base para incorporar los cambios y Riesgos identificados cuando sea necesario.</a:t>
            </a:r>
            <a:endParaRPr lang="fr-FR" dirty="0"/>
          </a:p>
        </p:txBody>
      </p:sp>
    </p:spTree>
    <p:extLst>
      <p:ext uri="{BB962C8B-B14F-4D97-AF65-F5344CB8AC3E}">
        <p14:creationId xmlns:p14="http://schemas.microsoft.com/office/powerpoint/2010/main" val="3423236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7.4.2.1 </a:t>
            </a:r>
            <a:r>
              <a:rPr lang="es-CO" dirty="0" err="1" smtClean="0"/>
              <a:t>Tecnicas</a:t>
            </a:r>
            <a:r>
              <a:rPr lang="es-CO" dirty="0" smtClean="0"/>
              <a:t> de </a:t>
            </a:r>
            <a:r>
              <a:rPr lang="es-CO" dirty="0" err="1" smtClean="0"/>
              <a:t>Risk</a:t>
            </a:r>
            <a:r>
              <a:rPr lang="es-CO" dirty="0" smtClean="0"/>
              <a:t> </a:t>
            </a:r>
            <a:r>
              <a:rPr lang="es-CO" dirty="0" err="1" smtClean="0"/>
              <a:t>Assessment</a:t>
            </a:r>
            <a:endParaRPr lang="fr-FR" dirty="0"/>
          </a:p>
        </p:txBody>
      </p:sp>
      <p:sp>
        <p:nvSpPr>
          <p:cNvPr id="3" name="Content Placeholder 2"/>
          <p:cNvSpPr>
            <a:spLocks noGrp="1"/>
          </p:cNvSpPr>
          <p:nvPr>
            <p:ph idx="1"/>
          </p:nvPr>
        </p:nvSpPr>
        <p:spPr/>
        <p:txBody>
          <a:bodyPr/>
          <a:lstStyle/>
          <a:p>
            <a:r>
              <a:rPr lang="es-CO" dirty="0" err="1" smtClean="0"/>
              <a:t>Risk</a:t>
            </a:r>
            <a:r>
              <a:rPr lang="es-CO" dirty="0" smtClean="0"/>
              <a:t> Meeting</a:t>
            </a:r>
          </a:p>
          <a:p>
            <a:pPr marL="457200" lvl="1" indent="0">
              <a:buNone/>
            </a:pPr>
            <a:r>
              <a:rPr lang="es-CO" dirty="0" smtClean="0"/>
              <a:t>Los riesgos pueden ser fácilmente priorizados por el PO llamando a una reunión al TS. El TS podría reunir y priorizar diferentes riesgos, basado en su evaluación subjetiva del impacto de los riegos.</a:t>
            </a:r>
            <a:endParaRPr lang="fr-FR" dirty="0" smtClean="0"/>
          </a:p>
          <a:p>
            <a:endParaRPr lang="es-CO" dirty="0" smtClean="0"/>
          </a:p>
        </p:txBody>
      </p:sp>
    </p:spTree>
    <p:extLst>
      <p:ext uri="{BB962C8B-B14F-4D97-AF65-F5344CB8AC3E}">
        <p14:creationId xmlns:p14="http://schemas.microsoft.com/office/powerpoint/2010/main" val="451210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a:t>Probability</a:t>
            </a:r>
            <a:r>
              <a:rPr lang="es-CO" dirty="0"/>
              <a:t> </a:t>
            </a:r>
            <a:r>
              <a:rPr lang="es-CO" dirty="0" err="1"/>
              <a:t>Trees</a:t>
            </a:r>
            <a:endParaRPr lang="es-CO" dirty="0"/>
          </a:p>
          <a:p>
            <a:pPr marL="457200" lvl="1" indent="0">
              <a:buNone/>
            </a:pPr>
            <a:r>
              <a:rPr lang="es-CO" sz="2000" dirty="0"/>
              <a:t>Los eventos potenciales se representan en un árbol con una rama extendida para cada resultado posible de un evento de riesgo</a:t>
            </a:r>
            <a:r>
              <a:rPr lang="es-CO" sz="2000" dirty="0" smtClean="0"/>
              <a:t>.</a:t>
            </a:r>
          </a:p>
          <a:p>
            <a:pPr marL="457200" lvl="1" indent="0">
              <a:buNone/>
            </a:pPr>
            <a:r>
              <a:rPr lang="es-CO" sz="2000" dirty="0" smtClean="0"/>
              <a:t>La probabilidad de cada posible resultado se indica en la rama correspondiente y luego se multiplica por su impacto evaluado para obtener un valor esperado para cada resultado</a:t>
            </a:r>
            <a:endParaRPr lang="fr-FR" sz="2000" dirty="0"/>
          </a:p>
        </p:txBody>
      </p:sp>
      <p:pic>
        <p:nvPicPr>
          <p:cNvPr id="4" name="Picture 3"/>
          <p:cNvPicPr>
            <a:picLocks noChangeAspect="1"/>
          </p:cNvPicPr>
          <p:nvPr/>
        </p:nvPicPr>
        <p:blipFill>
          <a:blip r:embed="rId2"/>
          <a:stretch>
            <a:fillRect/>
          </a:stretch>
        </p:blipFill>
        <p:spPr>
          <a:xfrm>
            <a:off x="3405187" y="3635375"/>
            <a:ext cx="5635625" cy="2860122"/>
          </a:xfrm>
          <a:prstGeom prst="rect">
            <a:avLst/>
          </a:prstGeom>
        </p:spPr>
      </p:pic>
    </p:spTree>
    <p:extLst>
      <p:ext uri="{BB962C8B-B14F-4D97-AF65-F5344CB8AC3E}">
        <p14:creationId xmlns:p14="http://schemas.microsoft.com/office/powerpoint/2010/main" val="563479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Pareto </a:t>
            </a:r>
            <a:r>
              <a:rPr lang="es-CO" dirty="0" err="1" smtClean="0"/>
              <a:t>Analysis</a:t>
            </a:r>
            <a:endParaRPr lang="es-CO" dirty="0" smtClean="0"/>
          </a:p>
          <a:p>
            <a:pPr marL="457200" lvl="1" indent="0">
              <a:buNone/>
            </a:pPr>
            <a:r>
              <a:rPr lang="es-CO" dirty="0" smtClean="0"/>
              <a:t>Implica la clasificación de la magnitud de los riesgos lo que ayuda al TS a identificar los riesgos en el orden de su impacto potencial</a:t>
            </a:r>
            <a:endParaRPr lang="fr-FR" dirty="0"/>
          </a:p>
        </p:txBody>
      </p:sp>
      <p:pic>
        <p:nvPicPr>
          <p:cNvPr id="4" name="Picture 3"/>
          <p:cNvPicPr>
            <a:picLocks noChangeAspect="1"/>
          </p:cNvPicPr>
          <p:nvPr/>
        </p:nvPicPr>
        <p:blipFill>
          <a:blip r:embed="rId2"/>
          <a:stretch>
            <a:fillRect/>
          </a:stretch>
        </p:blipFill>
        <p:spPr>
          <a:xfrm>
            <a:off x="838200" y="3074987"/>
            <a:ext cx="6362700" cy="3552825"/>
          </a:xfrm>
          <a:prstGeom prst="rect">
            <a:avLst/>
          </a:prstGeom>
        </p:spPr>
      </p:pic>
      <p:sp>
        <p:nvSpPr>
          <p:cNvPr id="5" name="TextBox 4"/>
          <p:cNvSpPr txBox="1"/>
          <p:nvPr/>
        </p:nvSpPr>
        <p:spPr>
          <a:xfrm>
            <a:off x="7708900" y="3074987"/>
            <a:ext cx="3644900" cy="3693319"/>
          </a:xfrm>
          <a:prstGeom prst="rect">
            <a:avLst/>
          </a:prstGeom>
          <a:noFill/>
        </p:spPr>
        <p:txBody>
          <a:bodyPr wrap="square" rtlCol="0">
            <a:spAutoFit/>
          </a:bodyPr>
          <a:lstStyle/>
          <a:p>
            <a:r>
              <a:rPr lang="es-CO" i="1" dirty="0"/>
              <a:t>La relación 80/20 ha sido encontrada en distintos campos. Por ejemplo, el 80% de los problemas de una organización son debidos a un 20% de las causas posibles. </a:t>
            </a:r>
            <a:endParaRPr lang="es-CO" i="1" dirty="0" smtClean="0"/>
          </a:p>
          <a:p>
            <a:r>
              <a:rPr lang="es-CO" i="1" dirty="0" smtClean="0"/>
              <a:t>El </a:t>
            </a:r>
            <a:r>
              <a:rPr lang="es-CO" i="1" dirty="0"/>
              <a:t>80% de los defectos de un producto se debe al 20% de causas potenciales, </a:t>
            </a:r>
            <a:r>
              <a:rPr lang="es-CO" i="1" dirty="0" smtClean="0"/>
              <a:t>Evidentemente</a:t>
            </a:r>
            <a:r>
              <a:rPr lang="es-CO" i="1" dirty="0"/>
              <a:t>, la relación no debe ser exactamente 80/20, pero sí se puede aventurar que unas pocas causas son responsables de la mayor parte de los problemas.</a:t>
            </a:r>
            <a:endParaRPr lang="fr-FR" i="1" dirty="0"/>
          </a:p>
        </p:txBody>
      </p:sp>
    </p:spTree>
    <p:extLst>
      <p:ext uri="{BB962C8B-B14F-4D97-AF65-F5344CB8AC3E}">
        <p14:creationId xmlns:p14="http://schemas.microsoft.com/office/powerpoint/2010/main" val="21950954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Probability</a:t>
            </a:r>
            <a:r>
              <a:rPr lang="es-CO" dirty="0" smtClean="0"/>
              <a:t> </a:t>
            </a:r>
            <a:r>
              <a:rPr lang="es-CO" dirty="0" err="1" smtClean="0"/>
              <a:t>impact</a:t>
            </a:r>
            <a:r>
              <a:rPr lang="es-CO" dirty="0" smtClean="0"/>
              <a:t> </a:t>
            </a:r>
            <a:r>
              <a:rPr lang="es-CO" dirty="0" err="1" smtClean="0"/>
              <a:t>grid</a:t>
            </a:r>
            <a:endParaRPr lang="es-CO" dirty="0" smtClean="0"/>
          </a:p>
          <a:p>
            <a:pPr marL="457200" lvl="1" indent="0">
              <a:buNone/>
            </a:pPr>
            <a:r>
              <a:rPr lang="es-CO" dirty="0" smtClean="0"/>
              <a:t>Cada riesgo se valora por su probabilidad de ocurrencia y de su impacto potencial sobre los objetivos del proyecto. </a:t>
            </a:r>
          </a:p>
          <a:p>
            <a:pPr marL="457200" lvl="1" indent="0">
              <a:buNone/>
            </a:pPr>
            <a:r>
              <a:rPr lang="es-CO" dirty="0" smtClean="0"/>
              <a:t>Los dos valores se multiplican luego para derivar una puntuación de gravedad de riesgo (o valor de PI) que pueden ser usados para priorizar riesgos.</a:t>
            </a:r>
          </a:p>
          <a:p>
            <a:pPr marL="457200" lvl="1" indent="0">
              <a:buNone/>
            </a:pPr>
            <a:endParaRPr lang="es-CO" dirty="0"/>
          </a:p>
          <a:p>
            <a:pPr marL="457200" lvl="1" indent="0">
              <a:buNone/>
            </a:pPr>
            <a:r>
              <a:rPr lang="es-CO" dirty="0" smtClean="0"/>
              <a:t>Ejemplo: la puntuación de la gravedad del riesgo para un riesgo con una probabilidad del 50% y una calificación de impacto de 0,6 se calcularía de la siguiente manera:</a:t>
            </a:r>
          </a:p>
          <a:p>
            <a:pPr marL="457200" lvl="1" indent="0">
              <a:buNone/>
            </a:pPr>
            <a:endParaRPr lang="es-CO" dirty="0" smtClean="0"/>
          </a:p>
          <a:p>
            <a:pPr marL="457200" lvl="1" indent="0">
              <a:buNone/>
            </a:pPr>
            <a:r>
              <a:rPr lang="es-CO" dirty="0" smtClean="0"/>
              <a:t>	0,5(probabilidad ocurrencia) x 0,6(Impacto) = 0,3</a:t>
            </a:r>
            <a:endParaRPr lang="fr-FR" dirty="0"/>
          </a:p>
        </p:txBody>
      </p:sp>
    </p:spTree>
    <p:extLst>
      <p:ext uri="{BB962C8B-B14F-4D97-AF65-F5344CB8AC3E}">
        <p14:creationId xmlns:p14="http://schemas.microsoft.com/office/powerpoint/2010/main" val="32189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Matriz de probabilidad e impacto</a:t>
            </a:r>
            <a:endParaRPr lang="fr-FR" dirty="0"/>
          </a:p>
        </p:txBody>
      </p:sp>
      <p:pic>
        <p:nvPicPr>
          <p:cNvPr id="4" name="Content Placeholder 3"/>
          <p:cNvPicPr>
            <a:picLocks noGrp="1" noChangeAspect="1"/>
          </p:cNvPicPr>
          <p:nvPr>
            <p:ph idx="1"/>
          </p:nvPr>
        </p:nvPicPr>
        <p:blipFill>
          <a:blip r:embed="rId2"/>
          <a:stretch>
            <a:fillRect/>
          </a:stretch>
        </p:blipFill>
        <p:spPr>
          <a:xfrm>
            <a:off x="2857500" y="1839119"/>
            <a:ext cx="6477000" cy="4324350"/>
          </a:xfrm>
          <a:prstGeom prst="rect">
            <a:avLst/>
          </a:prstGeom>
        </p:spPr>
      </p:pic>
    </p:spTree>
    <p:extLst>
      <p:ext uri="{BB962C8B-B14F-4D97-AF65-F5344CB8AC3E}">
        <p14:creationId xmlns:p14="http://schemas.microsoft.com/office/powerpoint/2010/main" val="4024468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a:t>
            </a:r>
          </a:p>
          <a:p>
            <a:pPr marL="457200" lvl="1" indent="0">
              <a:buNone/>
            </a:pPr>
            <a:r>
              <a:rPr lang="es-CO" dirty="0" smtClean="0"/>
              <a:t>El valor monetario de los riesgos se basa en su </a:t>
            </a:r>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 EMV se calcula multiplicando el impacto monetario por la probabilidad del riesgo, según estima el cliente</a:t>
            </a:r>
          </a:p>
          <a:p>
            <a:pPr marL="457200" lvl="1" indent="0">
              <a:buNone/>
            </a:pPr>
            <a:endParaRPr lang="es-CO" dirty="0"/>
          </a:p>
          <a:p>
            <a:pPr marL="457200" lvl="1" indent="0">
              <a:buNone/>
            </a:pPr>
            <a:r>
              <a:rPr lang="es-CO" dirty="0" smtClean="0"/>
              <a:t>	</a:t>
            </a:r>
            <a:r>
              <a:rPr lang="es-CO" sz="2000" i="1" dirty="0" err="1" smtClean="0"/>
              <a:t>Expected</a:t>
            </a:r>
            <a:r>
              <a:rPr lang="es-CO" sz="2000" i="1" dirty="0" smtClean="0"/>
              <a:t> </a:t>
            </a:r>
            <a:r>
              <a:rPr lang="es-CO" sz="2000" i="1" dirty="0" err="1" smtClean="0"/>
              <a:t>Monetary</a:t>
            </a:r>
            <a:r>
              <a:rPr lang="es-CO" sz="2000" i="1" dirty="0" smtClean="0"/>
              <a:t> </a:t>
            </a:r>
            <a:r>
              <a:rPr lang="es-CO" sz="2000" i="1" dirty="0" err="1" smtClean="0"/>
              <a:t>Value</a:t>
            </a:r>
            <a:r>
              <a:rPr lang="es-CO" sz="2000" i="1" dirty="0" smtClean="0"/>
              <a:t> = Impacto del Riesgo ($) x Probabilidad de riesgo(%)</a:t>
            </a:r>
          </a:p>
          <a:p>
            <a:pPr marL="457200" lvl="1" indent="0">
              <a:buNone/>
            </a:pPr>
            <a:endParaRPr lang="es-CO" sz="2000" dirty="0" smtClean="0"/>
          </a:p>
          <a:p>
            <a:pPr marL="457200" lvl="1" indent="0">
              <a:buNone/>
            </a:pPr>
            <a:r>
              <a:rPr lang="es-CO" sz="2000" i="1" dirty="0" smtClean="0"/>
              <a:t>Ejemplo: un riesgo con un impacto negativo de $1.000 y una probabilidad de 50% de que si se produce daría lugar a un EMV de la siguiente manera:</a:t>
            </a:r>
          </a:p>
          <a:p>
            <a:pPr marL="457200" lvl="1" indent="0">
              <a:buNone/>
            </a:pPr>
            <a:endParaRPr lang="es-CO" sz="2000" i="1" dirty="0"/>
          </a:p>
          <a:p>
            <a:pPr marL="457200" lvl="1" indent="0">
              <a:buNone/>
            </a:pPr>
            <a:r>
              <a:rPr lang="es-CO" sz="2000" i="1" dirty="0" smtClean="0"/>
              <a:t>		EMV = $1.000 x 0,5% = $500</a:t>
            </a:r>
            <a:endParaRPr lang="fr-FR" sz="2000" i="1" dirty="0"/>
          </a:p>
        </p:txBody>
      </p:sp>
    </p:spTree>
    <p:extLst>
      <p:ext uri="{BB962C8B-B14F-4D97-AF65-F5344CB8AC3E}">
        <p14:creationId xmlns:p14="http://schemas.microsoft.com/office/powerpoint/2010/main" val="2479546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7.4.3 </a:t>
            </a:r>
            <a:r>
              <a:rPr lang="es-CO" dirty="0" err="1" smtClean="0"/>
              <a:t>Risk</a:t>
            </a:r>
            <a:r>
              <a:rPr lang="es-CO" dirty="0" smtClean="0"/>
              <a:t> </a:t>
            </a:r>
            <a:r>
              <a:rPr lang="es-CO" dirty="0" err="1" smtClean="0"/>
              <a:t>prioritization</a:t>
            </a:r>
            <a:endParaRPr lang="fr-FR" dirty="0"/>
          </a:p>
        </p:txBody>
      </p:sp>
      <p:sp>
        <p:nvSpPr>
          <p:cNvPr id="3" name="Content Placeholder 2"/>
          <p:cNvSpPr>
            <a:spLocks noGrp="1"/>
          </p:cNvSpPr>
          <p:nvPr>
            <p:ph idx="1"/>
          </p:nvPr>
        </p:nvSpPr>
        <p:spPr/>
        <p:txBody>
          <a:bodyPr>
            <a:normAutofit fontScale="85000" lnSpcReduction="20000"/>
          </a:bodyPr>
          <a:lstStyle/>
          <a:p>
            <a:pPr marL="0" indent="0">
              <a:buNone/>
            </a:pPr>
            <a:r>
              <a:rPr lang="es-CO" dirty="0" smtClean="0"/>
              <a:t>Los riesgos se tienen en cuenta al crear un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durante el proceso de creación de la lista priorizada de pendientes del producto, o cuando se actualiza esta.</a:t>
            </a:r>
          </a:p>
          <a:p>
            <a:pPr marL="0" indent="0">
              <a:buNone/>
            </a:pPr>
            <a:r>
              <a:rPr lang="es-CO" dirty="0" smtClean="0"/>
              <a:t>Pasos para la actualización de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con identificación de riesgos:</a:t>
            </a:r>
          </a:p>
          <a:p>
            <a:pPr marL="0" indent="0">
              <a:buNone/>
            </a:pPr>
            <a:endParaRPr lang="es-CO" dirty="0" smtClean="0"/>
          </a:p>
          <a:p>
            <a:pPr marL="971550" lvl="1" indent="-514350">
              <a:buFont typeface="+mj-lt"/>
              <a:buAutoNum type="arabicPeriod"/>
            </a:pPr>
            <a:r>
              <a:rPr lang="es-CO" i="1" dirty="0" smtClean="0"/>
              <a:t>Crear una lista con los Riesgos Priorizados. (Por ejemplo, los riesgos pueden ser priorizados por valor utilizando la técnica de </a:t>
            </a:r>
            <a:r>
              <a:rPr lang="es-CO" i="1" dirty="0" err="1" smtClean="0"/>
              <a:t>Expected</a:t>
            </a:r>
            <a:r>
              <a:rPr lang="es-CO" i="1" dirty="0" smtClean="0"/>
              <a:t> </a:t>
            </a:r>
            <a:r>
              <a:rPr lang="es-CO" i="1" dirty="0" err="1" smtClean="0"/>
              <a:t>Monetary</a:t>
            </a:r>
            <a:r>
              <a:rPr lang="es-CO" i="1" dirty="0" smtClean="0"/>
              <a:t> </a:t>
            </a:r>
            <a:r>
              <a:rPr lang="es-CO" i="1" dirty="0" err="1" smtClean="0"/>
              <a:t>Value</a:t>
            </a:r>
            <a:r>
              <a:rPr lang="es-CO" i="1" dirty="0" smtClean="0"/>
              <a:t>).</a:t>
            </a:r>
          </a:p>
          <a:p>
            <a:pPr marL="971550" lvl="1" indent="-514350">
              <a:buFont typeface="+mj-lt"/>
              <a:buAutoNum type="arabicPeriod"/>
            </a:pPr>
            <a:r>
              <a:rPr lang="es-CO" i="1" dirty="0" smtClean="0"/>
              <a:t>Seleccione los riesgos identificados que pueden ser mitigados; y para el cual el equipo decide tomar medidas especificas de riesgo durante el Sprint para mitigar tales riesgos.</a:t>
            </a:r>
          </a:p>
          <a:p>
            <a:pPr marL="971550" lvl="1" indent="-514350">
              <a:buFont typeface="+mj-lt"/>
              <a:buAutoNum type="arabicPeriod"/>
            </a:pPr>
            <a:r>
              <a:rPr lang="es-CO" i="1" dirty="0" smtClean="0"/>
              <a:t>Crear una lista de User </a:t>
            </a:r>
            <a:r>
              <a:rPr lang="es-CO" i="1" dirty="0" err="1" smtClean="0"/>
              <a:t>Stories</a:t>
            </a:r>
            <a:r>
              <a:rPr lang="es-CO" i="1" dirty="0" smtClean="0"/>
              <a:t>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 que son priorizados por valor (por ejemplo, el valor de cada US se puede evaluar en función de su esperado valor de retorno(</a:t>
            </a:r>
            <a:r>
              <a:rPr lang="es-CO" i="1" dirty="0" err="1" smtClean="0"/>
              <a:t>return</a:t>
            </a:r>
            <a:r>
              <a:rPr lang="es-CO" i="1" dirty="0" smtClean="0"/>
              <a:t> </a:t>
            </a:r>
            <a:r>
              <a:rPr lang="es-CO" i="1" dirty="0" err="1" smtClean="0"/>
              <a:t>on</a:t>
            </a:r>
            <a:r>
              <a:rPr lang="es-CO" i="1" dirty="0" smtClean="0"/>
              <a:t> </a:t>
            </a:r>
            <a:r>
              <a:rPr lang="es-CO" i="1" dirty="0" err="1" smtClean="0"/>
              <a:t>investment</a:t>
            </a:r>
            <a:r>
              <a:rPr lang="es-CO" i="1" dirty="0" smtClean="0"/>
              <a:t>)).</a:t>
            </a:r>
          </a:p>
          <a:p>
            <a:pPr marL="971550" lvl="1" indent="-514350">
              <a:buFont typeface="+mj-lt"/>
              <a:buAutoNum type="arabicPeriod"/>
            </a:pPr>
            <a:r>
              <a:rPr lang="es-CO" i="1" dirty="0" smtClean="0"/>
              <a:t>Combinar listas en el paso 2 y 3 y darles prioridad por el valor de llegar al </a:t>
            </a:r>
            <a:r>
              <a:rPr lang="es-CO" i="1" dirty="0" err="1" smtClean="0"/>
              <a:t>Updated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a:t>
            </a:r>
          </a:p>
          <a:p>
            <a:pPr marL="914400" lvl="1" indent="-457200">
              <a:buFont typeface="+mj-lt"/>
              <a:buAutoNum type="arabicPeriod"/>
            </a:pPr>
            <a:endParaRPr lang="es-CO" dirty="0" smtClean="0"/>
          </a:p>
        </p:txBody>
      </p:sp>
    </p:spTree>
    <p:extLst>
      <p:ext uri="{BB962C8B-B14F-4D97-AF65-F5344CB8AC3E}">
        <p14:creationId xmlns:p14="http://schemas.microsoft.com/office/powerpoint/2010/main" val="33547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2511995" y="1825625"/>
            <a:ext cx="7168010" cy="4351338"/>
          </a:xfrm>
          <a:prstGeom prst="rect">
            <a:avLst/>
          </a:prstGeom>
        </p:spPr>
      </p:pic>
    </p:spTree>
    <p:extLst>
      <p:ext uri="{BB962C8B-B14F-4D97-AF65-F5344CB8AC3E}">
        <p14:creationId xmlns:p14="http://schemas.microsoft.com/office/powerpoint/2010/main" val="3592284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7.4.4 </a:t>
            </a:r>
            <a:r>
              <a:rPr lang="es-CO" dirty="0" err="1" smtClean="0"/>
              <a:t>Risk</a:t>
            </a:r>
            <a:r>
              <a:rPr lang="es-CO" dirty="0" smtClean="0"/>
              <a:t> </a:t>
            </a:r>
            <a:r>
              <a:rPr lang="es-CO" dirty="0" err="1" smtClean="0"/>
              <a:t>Mitigation</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La respuesta a cada riesgo dependerá de la probabilidad y el impacto del riesgo. Sin embargo con la naturaleza iterativa de Scrum, con sus ciclos de tiempo y retroalimentación rápida, permite que las fallas se detecten de forma temprana, por lo tanto, hablando en términos prácticos, </a:t>
            </a:r>
            <a:r>
              <a:rPr lang="es-CO" i="1" dirty="0" smtClean="0"/>
              <a:t>tiene una función de mitigación natural</a:t>
            </a:r>
            <a:r>
              <a:rPr lang="es-CO" dirty="0" smtClean="0"/>
              <a:t> construida dentro del sistema</a:t>
            </a:r>
          </a:p>
          <a:p>
            <a:pPr marL="0" indent="0">
              <a:buNone/>
            </a:pPr>
            <a:endParaRPr lang="es-CO" dirty="0"/>
          </a:p>
          <a:p>
            <a:pPr marL="0" indent="0">
              <a:buNone/>
            </a:pPr>
            <a:r>
              <a:rPr lang="es-CO" dirty="0" smtClean="0"/>
              <a:t>La responsabilidad del riesgo es claramente del PO para la gestión de Riesgos en relación con los aspectos del negocio, y también del ST por implementar respuestas de los riesgos durante el transcurso de un Sprint.</a:t>
            </a:r>
            <a:endParaRPr lang="fr-FR" dirty="0"/>
          </a:p>
        </p:txBody>
      </p:sp>
    </p:spTree>
    <p:extLst>
      <p:ext uri="{BB962C8B-B14F-4D97-AF65-F5344CB8AC3E}">
        <p14:creationId xmlns:p14="http://schemas.microsoft.com/office/powerpoint/2010/main" val="27522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7.4.5 </a:t>
            </a:r>
            <a:r>
              <a:rPr lang="es-CO" dirty="0" err="1" smtClean="0"/>
              <a:t>Risk</a:t>
            </a:r>
            <a:r>
              <a:rPr lang="es-CO" dirty="0" smtClean="0"/>
              <a:t> </a:t>
            </a:r>
            <a:r>
              <a:rPr lang="es-CO" dirty="0" err="1" smtClean="0"/>
              <a:t>Communication</a:t>
            </a:r>
            <a:endParaRPr lang="fr-FR" dirty="0"/>
          </a:p>
        </p:txBody>
      </p:sp>
      <p:sp>
        <p:nvSpPr>
          <p:cNvPr id="3" name="Content Placeholder 2"/>
          <p:cNvSpPr>
            <a:spLocks noGrp="1"/>
          </p:cNvSpPr>
          <p:nvPr>
            <p:ph idx="1"/>
          </p:nvPr>
        </p:nvSpPr>
        <p:spPr/>
        <p:txBody>
          <a:bodyPr/>
          <a:lstStyle/>
          <a:p>
            <a:r>
              <a:rPr lang="es-CO" dirty="0" smtClean="0"/>
              <a:t>La información proporcionada a los socios relacionada con el riesgo debe incluir el </a:t>
            </a:r>
            <a:r>
              <a:rPr lang="es-CO" i="1" dirty="0" smtClean="0"/>
              <a:t>impacto potencial y los planes para hacerle frente a cada riesgo.</a:t>
            </a:r>
          </a:p>
          <a:p>
            <a:r>
              <a:rPr lang="es-CO" dirty="0" smtClean="0"/>
              <a:t>El ST también puede discutir riesgos específicos relacionados con sus tareas con el SM durante el </a:t>
            </a:r>
            <a:r>
              <a:rPr lang="es-CO" dirty="0" err="1" smtClean="0"/>
              <a:t>Daily</a:t>
            </a:r>
            <a:r>
              <a:rPr lang="es-CO" dirty="0" smtClean="0"/>
              <a:t> Standup Meeting.</a:t>
            </a:r>
          </a:p>
          <a:p>
            <a:r>
              <a:rPr lang="es-CO" b="1" i="1" dirty="0" smtClean="0"/>
              <a:t>Una herramienta importante que puede ser utilizada para comunicar información relacionada con riesgos es la </a:t>
            </a:r>
            <a:r>
              <a:rPr lang="es-CO" b="1" i="1" dirty="0" err="1" smtClean="0"/>
              <a:t>Risk</a:t>
            </a:r>
            <a:r>
              <a:rPr lang="es-CO" b="1" i="1" dirty="0" smtClean="0"/>
              <a:t> </a:t>
            </a:r>
            <a:r>
              <a:rPr lang="es-CO" b="1" i="1" dirty="0" err="1" smtClean="0"/>
              <a:t>Burndown</a:t>
            </a:r>
            <a:r>
              <a:rPr lang="es-CO" b="1" i="1" dirty="0" smtClean="0"/>
              <a:t> Chart</a:t>
            </a:r>
            <a:endParaRPr lang="fr-FR" b="1" i="1" dirty="0"/>
          </a:p>
        </p:txBody>
      </p:sp>
    </p:spTree>
    <p:extLst>
      <p:ext uri="{BB962C8B-B14F-4D97-AF65-F5344CB8AC3E}">
        <p14:creationId xmlns:p14="http://schemas.microsoft.com/office/powerpoint/2010/main" val="259004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4.5.4 </a:t>
            </a:r>
            <a:r>
              <a:rPr lang="es-CO" dirty="0" err="1"/>
              <a:t>Story</a:t>
            </a:r>
            <a:r>
              <a:rPr lang="es-CO" dirty="0"/>
              <a:t> </a:t>
            </a:r>
            <a:r>
              <a:rPr lang="es-CO" dirty="0" err="1"/>
              <a:t>Mapping</a:t>
            </a:r>
            <a:r>
              <a:rPr lang="es-CO" dirty="0"/>
              <a:t>	</a:t>
            </a:r>
            <a:endParaRPr lang="fr-FR" dirty="0"/>
          </a:p>
        </p:txBody>
      </p:sp>
      <p:sp>
        <p:nvSpPr>
          <p:cNvPr id="3" name="Content Placeholder 2"/>
          <p:cNvSpPr>
            <a:spLocks noGrp="1"/>
          </p:cNvSpPr>
          <p:nvPr>
            <p:ph sz="half" idx="1"/>
          </p:nvPr>
        </p:nvSpPr>
        <p:spPr/>
        <p:txBody>
          <a:bodyPr/>
          <a:lstStyle/>
          <a:p>
            <a:r>
              <a:rPr lang="es-CO" dirty="0"/>
              <a:t>Es una </a:t>
            </a:r>
            <a:r>
              <a:rPr lang="es-CO" u="sng" dirty="0"/>
              <a:t>técnica</a:t>
            </a:r>
            <a:r>
              <a:rPr lang="es-CO" dirty="0"/>
              <a:t> para proporcionar un esquema visual del Producto y sus componentes claves.</a:t>
            </a:r>
          </a:p>
          <a:p>
            <a:r>
              <a:rPr lang="es-CO" dirty="0"/>
              <a:t>Los mapas de los cuentos representan la secuencia de iteraciones de desarrollo de los productos y trazan las características que se incluirán en la 1ra, 2da, 3ra, </a:t>
            </a:r>
            <a:r>
              <a:rPr lang="es-CO" dirty="0" err="1"/>
              <a:t>etc</a:t>
            </a:r>
            <a:r>
              <a:rPr lang="es-CO" dirty="0"/>
              <a:t> versiones posteriores</a:t>
            </a:r>
            <a:endParaRPr lang="fr-FR" dirty="0"/>
          </a:p>
        </p:txBody>
      </p:sp>
      <p:pic>
        <p:nvPicPr>
          <p:cNvPr id="1026" name="Picture 2" descr="082813-Agile-Road-Map-Gigante-IMAGE-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02400" y="1825625"/>
            <a:ext cx="5181600" cy="31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Risk</a:t>
            </a:r>
            <a:r>
              <a:rPr lang="es-CO" dirty="0"/>
              <a:t> </a:t>
            </a:r>
            <a:r>
              <a:rPr lang="es-CO" dirty="0" err="1"/>
              <a:t>Burndown</a:t>
            </a:r>
            <a:r>
              <a:rPr lang="es-CO" dirty="0"/>
              <a:t> Chart</a:t>
            </a:r>
            <a:endParaRPr lang="fr-FR" dirty="0"/>
          </a:p>
        </p:txBody>
      </p:sp>
      <p:pic>
        <p:nvPicPr>
          <p:cNvPr id="4" name="Content Placeholder 3"/>
          <p:cNvPicPr>
            <a:picLocks noGrp="1" noChangeAspect="1"/>
          </p:cNvPicPr>
          <p:nvPr>
            <p:ph idx="1"/>
          </p:nvPr>
        </p:nvPicPr>
        <p:blipFill>
          <a:blip r:embed="rId2"/>
          <a:stretch>
            <a:fillRect/>
          </a:stretch>
        </p:blipFill>
        <p:spPr>
          <a:xfrm>
            <a:off x="838201" y="1751806"/>
            <a:ext cx="4927600" cy="2972585"/>
          </a:xfrm>
          <a:prstGeom prst="rect">
            <a:avLst/>
          </a:prstGeom>
        </p:spPr>
      </p:pic>
      <p:pic>
        <p:nvPicPr>
          <p:cNvPr id="5" name="Picture 4"/>
          <p:cNvPicPr>
            <a:picLocks noChangeAspect="1"/>
          </p:cNvPicPr>
          <p:nvPr/>
        </p:nvPicPr>
        <p:blipFill>
          <a:blip r:embed="rId3"/>
          <a:stretch>
            <a:fillRect/>
          </a:stretch>
        </p:blipFill>
        <p:spPr>
          <a:xfrm>
            <a:off x="6388100" y="1799430"/>
            <a:ext cx="4965700" cy="3636739"/>
          </a:xfrm>
          <a:prstGeom prst="rect">
            <a:avLst/>
          </a:prstGeom>
        </p:spPr>
      </p:pic>
      <p:sp>
        <p:nvSpPr>
          <p:cNvPr id="6" name="TextBox 5"/>
          <p:cNvSpPr txBox="1"/>
          <p:nvPr/>
        </p:nvSpPr>
        <p:spPr>
          <a:xfrm>
            <a:off x="838200" y="5003800"/>
            <a:ext cx="4927601" cy="923330"/>
          </a:xfrm>
          <a:prstGeom prst="rect">
            <a:avLst/>
          </a:prstGeom>
          <a:noFill/>
        </p:spPr>
        <p:txBody>
          <a:bodyPr wrap="square" rtlCol="0">
            <a:spAutoFit/>
          </a:bodyPr>
          <a:lstStyle/>
          <a:p>
            <a:r>
              <a:rPr lang="es-CO" dirty="0" smtClean="0"/>
              <a:t>Lista de riesgos, con probabilidad e impacto. Recomendación tomar el top 10 de los riegos identificados.</a:t>
            </a:r>
            <a:endParaRPr lang="fr-FR" dirty="0"/>
          </a:p>
        </p:txBody>
      </p:sp>
    </p:spTree>
    <p:extLst>
      <p:ext uri="{BB962C8B-B14F-4D97-AF65-F5344CB8AC3E}">
        <p14:creationId xmlns:p14="http://schemas.microsoft.com/office/powerpoint/2010/main" val="378605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7.5 Reducción del Riesgo</a:t>
            </a:r>
            <a:endParaRPr lang="fr-FR" dirty="0"/>
          </a:p>
        </p:txBody>
      </p:sp>
      <p:sp>
        <p:nvSpPr>
          <p:cNvPr id="3" name="Content Placeholder 2"/>
          <p:cNvSpPr>
            <a:spLocks noGrp="1"/>
          </p:cNvSpPr>
          <p:nvPr>
            <p:ph idx="1"/>
          </p:nvPr>
        </p:nvSpPr>
        <p:spPr/>
        <p:txBody>
          <a:bodyPr>
            <a:normAutofit fontScale="92500"/>
          </a:bodyPr>
          <a:lstStyle/>
          <a:p>
            <a:r>
              <a:rPr lang="es-CO" dirty="0" smtClean="0"/>
              <a:t>Scrum minimiza inherentemente el riesgo. Las siguientes practicas facilitan la gestión efectiva del riego:</a:t>
            </a:r>
          </a:p>
          <a:p>
            <a:pPr marL="914400" lvl="1" indent="-457200">
              <a:buFont typeface="+mj-lt"/>
              <a:buAutoNum type="arabicPeriod"/>
            </a:pPr>
            <a:r>
              <a:rPr lang="es-CO" dirty="0" smtClean="0"/>
              <a:t>La flexibilidad reduce el riesgo relacionado con el medio ambiente del negocio.</a:t>
            </a:r>
          </a:p>
          <a:p>
            <a:pPr marL="914400" lvl="1" indent="-457200">
              <a:buFont typeface="+mj-lt"/>
              <a:buAutoNum type="arabicPeriod"/>
            </a:pPr>
            <a:r>
              <a:rPr lang="es-CO" dirty="0" smtClean="0"/>
              <a:t>La retroalimentación regular reduce el riesgo relacionado con las expectativas.</a:t>
            </a:r>
          </a:p>
          <a:p>
            <a:pPr marL="914400" lvl="1" indent="-457200">
              <a:buFont typeface="+mj-lt"/>
              <a:buAutoNum type="arabicPeriod"/>
            </a:pPr>
            <a:r>
              <a:rPr lang="es-CO" dirty="0" smtClean="0"/>
              <a:t>La propiedad del equipo reduce la estimación de riesgo (ST hace estimaciones y se hace responsable de los elementos del Sprint </a:t>
            </a:r>
            <a:r>
              <a:rPr lang="es-CO" dirty="0" err="1" smtClean="0"/>
              <a:t>Backlog</a:t>
            </a:r>
            <a:r>
              <a:rPr lang="es-CO" dirty="0" smtClean="0"/>
              <a:t>, lo que conduce a la estimación mas precisa y la entrega oportuna)</a:t>
            </a:r>
          </a:p>
          <a:p>
            <a:pPr marL="914400" lvl="1" indent="-457200">
              <a:buFont typeface="+mj-lt"/>
              <a:buAutoNum type="arabicPeriod"/>
            </a:pPr>
            <a:r>
              <a:rPr lang="es-CO" dirty="0" smtClean="0"/>
              <a:t>La transparencia reduce el riesgo de no detectar (asegura que los riesgos se detecten y comuniquen temprano)</a:t>
            </a:r>
          </a:p>
          <a:p>
            <a:pPr marL="914400" lvl="1" indent="-457200">
              <a:buFont typeface="+mj-lt"/>
              <a:buAutoNum type="arabicPeriod"/>
            </a:pPr>
            <a:r>
              <a:rPr lang="es-CO" dirty="0" smtClean="0"/>
              <a:t>Desarrollo iterativo reduce el riesgo de inversión (La entrega continua de valor a lo largo del ciclo de vida, como entregables potencialmente listos para entrega, reducen el riesgo de la inversión para el cliente).</a:t>
            </a:r>
            <a:endParaRPr lang="fr-FR" dirty="0"/>
          </a:p>
        </p:txBody>
      </p:sp>
    </p:spTree>
    <p:extLst>
      <p:ext uri="{BB962C8B-B14F-4D97-AF65-F5344CB8AC3E}">
        <p14:creationId xmlns:p14="http://schemas.microsoft.com/office/powerpoint/2010/main" val="1287483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Responsabilidades del Riesgo</a:t>
            </a:r>
            <a:endParaRPr lang="fr-FR" dirty="0"/>
          </a:p>
        </p:txBody>
      </p:sp>
      <p:pic>
        <p:nvPicPr>
          <p:cNvPr id="4" name="Content Placeholder 3"/>
          <p:cNvPicPr>
            <a:picLocks noGrp="1" noChangeAspect="1"/>
          </p:cNvPicPr>
          <p:nvPr>
            <p:ph idx="1"/>
          </p:nvPr>
        </p:nvPicPr>
        <p:blipFill>
          <a:blip r:embed="rId2"/>
          <a:stretch>
            <a:fillRect/>
          </a:stretch>
        </p:blipFill>
        <p:spPr>
          <a:xfrm>
            <a:off x="2566193" y="2093118"/>
            <a:ext cx="7059613" cy="3990723"/>
          </a:xfrm>
          <a:prstGeom prst="rect">
            <a:avLst/>
          </a:prstGeom>
        </p:spPr>
      </p:pic>
    </p:spTree>
    <p:extLst>
      <p:ext uri="{BB962C8B-B14F-4D97-AF65-F5344CB8AC3E}">
        <p14:creationId xmlns:p14="http://schemas.microsoft.com/office/powerpoint/2010/main" val="3531626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Conclusiones acerca del riesgo</a:t>
            </a:r>
            <a:endParaRPr lang="fr-FR" dirty="0"/>
          </a:p>
        </p:txBody>
      </p:sp>
      <p:sp>
        <p:nvSpPr>
          <p:cNvPr id="3" name="Content Placeholder 2"/>
          <p:cNvSpPr>
            <a:spLocks noGrp="1"/>
          </p:cNvSpPr>
          <p:nvPr>
            <p:ph idx="1"/>
          </p:nvPr>
        </p:nvSpPr>
        <p:spPr/>
        <p:txBody>
          <a:bodyPr/>
          <a:lstStyle/>
          <a:p>
            <a:r>
              <a:rPr lang="es-CO" dirty="0" smtClean="0"/>
              <a:t>Los riesgos son:</a:t>
            </a:r>
          </a:p>
          <a:p>
            <a:pPr lvl="1"/>
            <a:r>
              <a:rPr lang="es-CO" dirty="0" smtClean="0"/>
              <a:t>Identificados</a:t>
            </a:r>
          </a:p>
          <a:p>
            <a:pPr lvl="1"/>
            <a:r>
              <a:rPr lang="es-CO" dirty="0" smtClean="0"/>
              <a:t>Evaluados</a:t>
            </a:r>
          </a:p>
          <a:p>
            <a:pPr lvl="1"/>
            <a:r>
              <a:rPr lang="es-CO" dirty="0" smtClean="0"/>
              <a:t>Planificados</a:t>
            </a:r>
          </a:p>
          <a:p>
            <a:pPr lvl="1"/>
            <a:r>
              <a:rPr lang="es-CO" dirty="0" smtClean="0"/>
              <a:t>Comunicados continuamente</a:t>
            </a:r>
          </a:p>
          <a:p>
            <a:r>
              <a:rPr lang="es-CO" dirty="0" smtClean="0"/>
              <a:t>En Scrum cualquier miembro del ST idéntica los </a:t>
            </a:r>
            <a:r>
              <a:rPr lang="es-CO" dirty="0" err="1" smtClean="0"/>
              <a:t>reisgos</a:t>
            </a:r>
            <a:r>
              <a:rPr lang="es-CO" dirty="0" smtClean="0"/>
              <a:t> y el PO puede actualizar los riesgos identificados en el </a:t>
            </a:r>
            <a:r>
              <a:rPr lang="es-CO" i="1" dirty="0" err="1" smtClean="0"/>
              <a:t>Risk</a:t>
            </a:r>
            <a:r>
              <a:rPr lang="es-CO" i="1" dirty="0" smtClean="0"/>
              <a:t> </a:t>
            </a:r>
            <a:r>
              <a:rPr lang="es-CO" i="1" dirty="0" err="1" smtClean="0"/>
              <a:t>Adjusted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a:t>
            </a:r>
          </a:p>
          <a:p>
            <a:pPr lvl="1"/>
            <a:endParaRPr lang="fr-FR" dirty="0"/>
          </a:p>
        </p:txBody>
      </p:sp>
    </p:spTree>
    <p:extLst>
      <p:ext uri="{BB962C8B-B14F-4D97-AF65-F5344CB8AC3E}">
        <p14:creationId xmlns:p14="http://schemas.microsoft.com/office/powerpoint/2010/main" val="67488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8. INICIAR</a:t>
            </a:r>
            <a:endParaRPr lang="fr-FR" sz="4000" dirty="0"/>
          </a:p>
        </p:txBody>
      </p:sp>
      <p:sp>
        <p:nvSpPr>
          <p:cNvPr id="3" name="Subtitle 2"/>
          <p:cNvSpPr>
            <a:spLocks noGrp="1"/>
          </p:cNvSpPr>
          <p:nvPr>
            <p:ph type="subTitle" idx="1"/>
          </p:nvPr>
        </p:nvSpPr>
        <p:spPr>
          <a:xfrm>
            <a:off x="1524000" y="3494631"/>
            <a:ext cx="9144000" cy="548543"/>
          </a:xfrm>
        </p:spPr>
        <p:txBody>
          <a:bodyPr/>
          <a:lstStyle/>
          <a:p>
            <a:endParaRPr lang="fr-FR" dirty="0"/>
          </a:p>
        </p:txBody>
      </p:sp>
    </p:spTree>
    <p:extLst>
      <p:ext uri="{BB962C8B-B14F-4D97-AF65-F5344CB8AC3E}">
        <p14:creationId xmlns:p14="http://schemas.microsoft.com/office/powerpoint/2010/main" val="285370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i="1" dirty="0" smtClean="0"/>
              <a:t>8.1 Crear la visión del proyecto</a:t>
            </a:r>
            <a:endParaRPr lang="fr-FR" i="1" dirty="0"/>
          </a:p>
        </p:txBody>
      </p:sp>
      <p:pic>
        <p:nvPicPr>
          <p:cNvPr id="4" name="Picture 3"/>
          <p:cNvPicPr>
            <a:picLocks noChangeAspect="1"/>
          </p:cNvPicPr>
          <p:nvPr/>
        </p:nvPicPr>
        <p:blipFill>
          <a:blip r:embed="rId2"/>
          <a:stretch>
            <a:fillRect/>
          </a:stretch>
        </p:blipFill>
        <p:spPr>
          <a:xfrm>
            <a:off x="2022420" y="1576388"/>
            <a:ext cx="7813729" cy="4920537"/>
          </a:xfrm>
          <a:prstGeom prst="rect">
            <a:avLst/>
          </a:prstGeom>
        </p:spPr>
      </p:pic>
    </p:spTree>
    <p:extLst>
      <p:ext uri="{BB962C8B-B14F-4D97-AF65-F5344CB8AC3E}">
        <p14:creationId xmlns:p14="http://schemas.microsoft.com/office/powerpoint/2010/main" val="1990748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 Iniciar</a:t>
            </a:r>
            <a:endParaRPr lang="fr-FR" dirty="0"/>
          </a:p>
        </p:txBody>
      </p:sp>
      <p:sp>
        <p:nvSpPr>
          <p:cNvPr id="3" name="Content Placeholder 2"/>
          <p:cNvSpPr>
            <a:spLocks noGrp="1"/>
          </p:cNvSpPr>
          <p:nvPr>
            <p:ph idx="1"/>
          </p:nvPr>
        </p:nvSpPr>
        <p:spPr/>
        <p:txBody>
          <a:bodyPr/>
          <a:lstStyle/>
          <a:p>
            <a:pPr marL="514350" indent="-514350">
              <a:buFont typeface="+mj-lt"/>
              <a:buAutoNum type="arabicPeriod"/>
            </a:pPr>
            <a:r>
              <a:rPr lang="es-CO" i="1" dirty="0" smtClean="0"/>
              <a:t> Crear la visión del proyecto</a:t>
            </a:r>
          </a:p>
          <a:p>
            <a:pPr marL="514350" indent="-514350">
              <a:buFont typeface="+mj-lt"/>
              <a:buAutoNum type="arabicPeriod"/>
            </a:pPr>
            <a:r>
              <a:rPr lang="es-CO" i="1" dirty="0" smtClean="0"/>
              <a:t>Identificar al Scrum Master y a los socios</a:t>
            </a:r>
          </a:p>
          <a:p>
            <a:pPr marL="514350" indent="-514350">
              <a:buFont typeface="+mj-lt"/>
              <a:buAutoNum type="arabicPeriod"/>
            </a:pPr>
            <a:r>
              <a:rPr lang="es-CO" i="1" dirty="0" smtClean="0"/>
              <a:t>Formación de un equipo Scrum</a:t>
            </a:r>
          </a:p>
          <a:p>
            <a:pPr marL="514350" indent="-514350">
              <a:buFont typeface="+mj-lt"/>
              <a:buAutoNum type="arabicPeriod"/>
            </a:pPr>
            <a:r>
              <a:rPr lang="es-CO" i="1" dirty="0" smtClean="0"/>
              <a:t>Desarrollo de épicas</a:t>
            </a:r>
          </a:p>
          <a:p>
            <a:pPr marL="514350" indent="-514350">
              <a:buFont typeface="+mj-lt"/>
              <a:buAutoNum type="arabicPeriod"/>
            </a:pPr>
            <a:r>
              <a:rPr lang="es-CO" i="1" dirty="0" smtClean="0"/>
              <a:t>Creación de la lista priorizada de pendientes del producto</a:t>
            </a:r>
          </a:p>
          <a:p>
            <a:pPr marL="514350" indent="-514350">
              <a:buFont typeface="+mj-lt"/>
              <a:buAutoNum type="arabicPeriod"/>
            </a:pPr>
            <a:r>
              <a:rPr lang="es-CO" i="1" dirty="0" smtClean="0"/>
              <a:t>Realizar plan de lanzamiento</a:t>
            </a:r>
            <a:endParaRPr lang="fr-FR" i="1" dirty="0"/>
          </a:p>
        </p:txBody>
      </p:sp>
    </p:spTree>
    <p:extLst>
      <p:ext uri="{BB962C8B-B14F-4D97-AF65-F5344CB8AC3E}">
        <p14:creationId xmlns:p14="http://schemas.microsoft.com/office/powerpoint/2010/main" val="3080520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pPr marL="0" indent="0">
              <a:buNone/>
            </a:pPr>
            <a:r>
              <a:rPr lang="es-CO" i="1" u="sng" dirty="0" smtClean="0"/>
              <a:t>Caso de Negocio del Proyecto *</a:t>
            </a:r>
          </a:p>
          <a:p>
            <a:pPr marL="0" indent="0">
              <a:buNone/>
            </a:pPr>
            <a:endParaRPr lang="es-CO" sz="600" dirty="0"/>
          </a:p>
          <a:p>
            <a:pPr marL="0" indent="0">
              <a:buNone/>
            </a:pPr>
            <a:r>
              <a:rPr lang="es-CO" dirty="0" smtClean="0"/>
              <a:t>Un Caso de Negocio </a:t>
            </a:r>
            <a:r>
              <a:rPr lang="es-CO" i="1" dirty="0" smtClean="0"/>
              <a:t>(</a:t>
            </a:r>
            <a:r>
              <a:rPr lang="es-CO" i="1" dirty="0" err="1" smtClean="0"/>
              <a:t>business</a:t>
            </a:r>
            <a:r>
              <a:rPr lang="es-CO" i="1" dirty="0" smtClean="0"/>
              <a:t> case)</a:t>
            </a:r>
            <a:r>
              <a:rPr lang="es-CO" dirty="0" smtClean="0"/>
              <a:t> pude ser un documento bien estructurado que expresa la razón para iniciar un proyecto. Puede ser formal y detallado, o informal y breve.</a:t>
            </a:r>
            <a:endParaRPr lang="es-CO" i="1" dirty="0"/>
          </a:p>
          <a:p>
            <a:pPr marL="0" indent="0">
              <a:buNone/>
            </a:pPr>
            <a:r>
              <a:rPr lang="es-CO" dirty="0" smtClean="0"/>
              <a:t>Incluye información como:</a:t>
            </a:r>
          </a:p>
          <a:p>
            <a:pPr marL="0" indent="0">
              <a:buNone/>
            </a:pPr>
            <a:endParaRPr lang="es-CO" dirty="0" smtClean="0"/>
          </a:p>
          <a:p>
            <a:pPr lvl="1"/>
            <a:r>
              <a:rPr lang="es-CO" dirty="0" smtClean="0"/>
              <a:t>Antecedentes del proyecto</a:t>
            </a:r>
          </a:p>
          <a:p>
            <a:pPr lvl="1"/>
            <a:r>
              <a:rPr lang="es-CO" dirty="0" smtClean="0"/>
              <a:t>Objetivos del negocio</a:t>
            </a:r>
          </a:p>
          <a:p>
            <a:pPr lvl="1"/>
            <a:r>
              <a:rPr lang="es-CO" u="sng" dirty="0" smtClean="0"/>
              <a:t>Resultados deseados</a:t>
            </a:r>
          </a:p>
          <a:p>
            <a:pPr lvl="1"/>
            <a:r>
              <a:rPr lang="es-CO" dirty="0" smtClean="0"/>
              <a:t>SWOT (FODA, análisis de Fortalezas-Debilidades, Amenazas-Oportunidades)</a:t>
            </a:r>
          </a:p>
          <a:p>
            <a:pPr lvl="1"/>
            <a:r>
              <a:rPr lang="es-CO" u="sng" dirty="0" smtClean="0"/>
              <a:t>Análisis GAP </a:t>
            </a:r>
            <a:r>
              <a:rPr lang="es-CO" dirty="0" smtClean="0"/>
              <a:t>o análisis de brechas (da respuesta a ¿en q situación estamos? (estado actual), y ¿en donde esperamos estar? (declaración a futuro))</a:t>
            </a:r>
          </a:p>
          <a:p>
            <a:pPr lvl="1"/>
            <a:r>
              <a:rPr lang="es-CO" dirty="0" smtClean="0"/>
              <a:t>Lista de riesgos identificados</a:t>
            </a:r>
          </a:p>
          <a:p>
            <a:pPr lvl="1"/>
            <a:r>
              <a:rPr lang="es-CO" dirty="0" smtClean="0"/>
              <a:t>Estimaciones de tiempo</a:t>
            </a:r>
          </a:p>
          <a:p>
            <a:pPr lvl="1"/>
            <a:r>
              <a:rPr lang="es-CO" dirty="0" smtClean="0"/>
              <a:t>Esfuerzo y costo</a:t>
            </a:r>
          </a:p>
          <a:p>
            <a:pPr marL="0" indent="0">
              <a:buNone/>
            </a:pPr>
            <a:endParaRPr lang="es-CO" dirty="0" smtClean="0"/>
          </a:p>
          <a:p>
            <a:endParaRPr lang="fr-FR" dirty="0"/>
          </a:p>
        </p:txBody>
      </p:sp>
    </p:spTree>
    <p:extLst>
      <p:ext uri="{BB962C8B-B14F-4D97-AF65-F5344CB8AC3E}">
        <p14:creationId xmlns:p14="http://schemas.microsoft.com/office/powerpoint/2010/main" val="293282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Caso de negocio</a:t>
            </a:r>
            <a:endParaRPr lang="fr-FR" dirty="0"/>
          </a:p>
        </p:txBody>
      </p:sp>
      <p:sp>
        <p:nvSpPr>
          <p:cNvPr id="3" name="Content Placeholder 2"/>
          <p:cNvSpPr>
            <a:spLocks noGrp="1"/>
          </p:cNvSpPr>
          <p:nvPr>
            <p:ph idx="1"/>
          </p:nvPr>
        </p:nvSpPr>
        <p:spPr/>
        <p:txBody>
          <a:bodyPr/>
          <a:lstStyle/>
          <a:p>
            <a:pPr marL="0" indent="0">
              <a:buNone/>
            </a:pPr>
            <a:r>
              <a:rPr lang="es-CO" dirty="0" smtClean="0"/>
              <a:t>El proyecto se inicia con la presentación del </a:t>
            </a:r>
            <a:r>
              <a:rPr lang="es-CO" i="1" dirty="0" smtClean="0"/>
              <a:t>Caso de Negocio</a:t>
            </a:r>
            <a:r>
              <a:rPr lang="es-CO" dirty="0" smtClean="0"/>
              <a:t> del proyecto.</a:t>
            </a:r>
            <a:endParaRPr lang="fr-FR" dirty="0"/>
          </a:p>
        </p:txBody>
      </p:sp>
      <p:graphicFrame>
        <p:nvGraphicFramePr>
          <p:cNvPr id="4" name="Diagram 3"/>
          <p:cNvGraphicFramePr/>
          <p:nvPr>
            <p:extLst>
              <p:ext uri="{D42A27DB-BD31-4B8C-83A1-F6EECF244321}">
                <p14:modId xmlns:p14="http://schemas.microsoft.com/office/powerpoint/2010/main" val="3306259147"/>
              </p:ext>
            </p:extLst>
          </p:nvPr>
        </p:nvGraphicFramePr>
        <p:xfrm>
          <a:off x="2110154" y="2897347"/>
          <a:ext cx="8096738" cy="296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226559" y="3041754"/>
            <a:ext cx="1904104" cy="369332"/>
          </a:xfrm>
          <a:prstGeom prst="rect">
            <a:avLst/>
          </a:prstGeom>
          <a:noFill/>
        </p:spPr>
        <p:txBody>
          <a:bodyPr wrap="square" rtlCol="0">
            <a:spAutoFit/>
          </a:bodyPr>
          <a:lstStyle/>
          <a:p>
            <a:r>
              <a:rPr lang="es-CO" i="1" dirty="0" smtClean="0"/>
              <a:t>Se el presenta a →</a:t>
            </a:r>
            <a:endParaRPr lang="es-CO" dirty="0" smtClean="0"/>
          </a:p>
        </p:txBody>
      </p:sp>
      <p:sp>
        <p:nvSpPr>
          <p:cNvPr id="6" name="TextBox 5"/>
          <p:cNvSpPr txBox="1"/>
          <p:nvPr/>
        </p:nvSpPr>
        <p:spPr>
          <a:xfrm>
            <a:off x="6701026" y="3041754"/>
            <a:ext cx="1935503" cy="369332"/>
          </a:xfrm>
          <a:prstGeom prst="rect">
            <a:avLst/>
          </a:prstGeom>
          <a:noFill/>
        </p:spPr>
        <p:txBody>
          <a:bodyPr wrap="square" rtlCol="0">
            <a:spAutoFit/>
          </a:bodyPr>
          <a:lstStyle/>
          <a:p>
            <a:r>
              <a:rPr lang="es-CO" dirty="0" smtClean="0"/>
              <a:t>Socios  y Sponsors</a:t>
            </a:r>
            <a:endParaRPr lang="fr-FR" dirty="0"/>
          </a:p>
        </p:txBody>
      </p:sp>
    </p:spTree>
    <p:extLst>
      <p:ext uri="{BB962C8B-B14F-4D97-AF65-F5344CB8AC3E}">
        <p14:creationId xmlns:p14="http://schemas.microsoft.com/office/powerpoint/2010/main" val="905059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8.1.1.2 Programa propietario del producto</a:t>
            </a:r>
            <a:endParaRPr lang="fr-FR" dirty="0"/>
          </a:p>
        </p:txBody>
      </p:sp>
      <p:sp>
        <p:nvSpPr>
          <p:cNvPr id="3" name="Content Placeholder 2"/>
          <p:cNvSpPr>
            <a:spLocks noGrp="1"/>
          </p:cNvSpPr>
          <p:nvPr>
            <p:ph idx="1"/>
          </p:nvPr>
        </p:nvSpPr>
        <p:spPr/>
        <p:txBody>
          <a:bodyPr/>
          <a:lstStyle/>
          <a:p>
            <a:pPr marL="0" indent="0">
              <a:buNone/>
            </a:pPr>
            <a:r>
              <a:rPr lang="es-CO" dirty="0" smtClean="0"/>
              <a:t>El </a:t>
            </a:r>
            <a:r>
              <a:rPr lang="es-CO" i="1" dirty="0" smtClean="0"/>
              <a:t>Programa Propietario del producto</a:t>
            </a:r>
            <a:r>
              <a:rPr lang="es-CO" dirty="0" smtClean="0"/>
              <a:t> es responsable de maximizar el valor del negocio para un programa.</a:t>
            </a:r>
          </a:p>
          <a:p>
            <a:pPr marL="0" indent="0">
              <a:buNone/>
            </a:pPr>
            <a:r>
              <a:rPr lang="es-CO" dirty="0" smtClean="0"/>
              <a:t>Es responsable de la articulación de requisitos de los </a:t>
            </a:r>
            <a:r>
              <a:rPr lang="es-CO" i="1" dirty="0" smtClean="0"/>
              <a:t>clientes </a:t>
            </a:r>
            <a:r>
              <a:rPr lang="es-CO" dirty="0" smtClean="0"/>
              <a:t>y de mantener la </a:t>
            </a:r>
            <a:r>
              <a:rPr lang="es-CO" i="1" dirty="0" smtClean="0"/>
              <a:t>Justificación del negocio</a:t>
            </a:r>
            <a:r>
              <a:rPr lang="es-CO" dirty="0" smtClean="0"/>
              <a:t> para el programa y puede aportar de forma importante sobre que proyectos deben ser implementados, y de que manera.</a:t>
            </a:r>
          </a:p>
          <a:p>
            <a:pPr marL="0" indent="0">
              <a:buNone/>
            </a:pPr>
            <a:r>
              <a:rPr lang="es-CO" dirty="0" smtClean="0"/>
              <a:t>Tiene que ver con el nombramiento de los </a:t>
            </a:r>
            <a:r>
              <a:rPr lang="es-CO" i="1" dirty="0" err="1" smtClean="0"/>
              <a:t>Product</a:t>
            </a:r>
            <a:r>
              <a:rPr lang="es-CO" i="1" dirty="0" smtClean="0"/>
              <a:t> </a:t>
            </a:r>
            <a:r>
              <a:rPr lang="es-CO" i="1" dirty="0" err="1" smtClean="0"/>
              <a:t>Owner</a:t>
            </a:r>
            <a:r>
              <a:rPr lang="es-CO" i="1" dirty="0" smtClean="0"/>
              <a:t> </a:t>
            </a:r>
            <a:r>
              <a:rPr lang="es-CO" dirty="0" smtClean="0"/>
              <a:t>para los proyectos individuales.</a:t>
            </a:r>
            <a:endParaRPr lang="es-CO" dirty="0"/>
          </a:p>
        </p:txBody>
      </p:sp>
    </p:spTree>
    <p:extLst>
      <p:ext uri="{BB962C8B-B14F-4D97-AF65-F5344CB8AC3E}">
        <p14:creationId xmlns:p14="http://schemas.microsoft.com/office/powerpoint/2010/main" val="387158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 </a:t>
            </a:r>
            <a:r>
              <a:rPr lang="es-CO" dirty="0" err="1"/>
              <a:t>Continuous</a:t>
            </a:r>
            <a:r>
              <a:rPr lang="es-CO" dirty="0"/>
              <a:t> </a:t>
            </a:r>
            <a:r>
              <a:rPr lang="es-CO" dirty="0" err="1"/>
              <a:t>Value</a:t>
            </a:r>
            <a:r>
              <a:rPr lang="es-CO" dirty="0"/>
              <a:t> </a:t>
            </a:r>
            <a:r>
              <a:rPr lang="es-CO" dirty="0" err="1"/>
              <a:t>Justification</a:t>
            </a:r>
            <a:endParaRPr lang="fr-FR" dirty="0"/>
          </a:p>
        </p:txBody>
      </p:sp>
      <p:sp>
        <p:nvSpPr>
          <p:cNvPr id="3" name="Content Placeholder 2"/>
          <p:cNvSpPr>
            <a:spLocks noGrp="1"/>
          </p:cNvSpPr>
          <p:nvPr>
            <p:ph sz="half" idx="1"/>
          </p:nvPr>
        </p:nvSpPr>
        <p:spPr/>
        <p:txBody>
          <a:bodyPr/>
          <a:lstStyle/>
          <a:p>
            <a:r>
              <a:rPr lang="es-CO" dirty="0"/>
              <a:t>4.6.1 </a:t>
            </a:r>
            <a:r>
              <a:rPr lang="es-CO" dirty="0" err="1"/>
              <a:t>Earned</a:t>
            </a:r>
            <a:r>
              <a:rPr lang="es-CO" dirty="0"/>
              <a:t> </a:t>
            </a:r>
            <a:r>
              <a:rPr lang="es-CO" dirty="0" err="1"/>
              <a:t>value</a:t>
            </a:r>
            <a:r>
              <a:rPr lang="es-CO" dirty="0"/>
              <a:t> </a:t>
            </a:r>
            <a:r>
              <a:rPr lang="es-CO" dirty="0" err="1"/>
              <a:t>analysis</a:t>
            </a:r>
            <a:r>
              <a:rPr lang="es-CO" dirty="0"/>
              <a:t> (EVA)</a:t>
            </a:r>
          </a:p>
          <a:p>
            <a:pPr marL="0" indent="0">
              <a:buNone/>
            </a:pPr>
            <a:r>
              <a:rPr lang="es-CO" dirty="0"/>
              <a:t>Mide las variaciones actuales en la agenda del proyecto y el costo de funcionamiento y las previsiones del costo final basado en el rendimiento actual determinado.</a:t>
            </a:r>
            <a:endParaRPr lang="fr-FR" dirty="0"/>
          </a:p>
        </p:txBody>
      </p:sp>
      <p:pic>
        <p:nvPicPr>
          <p:cNvPr id="5" name="Content Placeholder 4"/>
          <p:cNvPicPr>
            <a:picLocks noGrp="1" noChangeAspect="1"/>
          </p:cNvPicPr>
          <p:nvPr>
            <p:ph sz="half" idx="2"/>
          </p:nvPr>
        </p:nvPicPr>
        <p:blipFill>
          <a:blip r:embed="rId2"/>
          <a:stretch>
            <a:fillRect/>
          </a:stretch>
        </p:blipFill>
        <p:spPr>
          <a:xfrm>
            <a:off x="6019800" y="2108200"/>
            <a:ext cx="5790426" cy="3081218"/>
          </a:xfrm>
          <a:prstGeom prst="rect">
            <a:avLst/>
          </a:prstGeom>
        </p:spPr>
      </p:pic>
    </p:spTree>
    <p:extLst>
      <p:ext uri="{BB962C8B-B14F-4D97-AF65-F5344CB8AC3E}">
        <p14:creationId xmlns:p14="http://schemas.microsoft.com/office/powerpoint/2010/main" val="283524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8.1.1.3 </a:t>
            </a:r>
            <a:r>
              <a:rPr lang="es-CO" dirty="0" err="1" smtClean="0"/>
              <a:t>Program</a:t>
            </a:r>
            <a:r>
              <a:rPr lang="es-CO" dirty="0" smtClean="0"/>
              <a:t> Scrum Master</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Program</a:t>
            </a:r>
            <a:r>
              <a:rPr lang="es-CO" i="1" dirty="0" smtClean="0"/>
              <a:t> Scrum Master </a:t>
            </a:r>
            <a:r>
              <a:rPr lang="es-CO" dirty="0" smtClean="0"/>
              <a:t>es un facilitador que asegura que todos los equipos del proyecto en el programa dispongan de un entorno propicio para completar con éxito sus proyectos.</a:t>
            </a:r>
          </a:p>
          <a:p>
            <a:r>
              <a:rPr lang="es-CO" i="1" dirty="0" err="1"/>
              <a:t>Program</a:t>
            </a:r>
            <a:r>
              <a:rPr lang="es-CO" i="1" dirty="0"/>
              <a:t> Scrum </a:t>
            </a:r>
            <a:r>
              <a:rPr lang="es-CO" i="1" dirty="0" smtClean="0"/>
              <a:t>Master </a:t>
            </a:r>
            <a:r>
              <a:rPr lang="es-CO" dirty="0" smtClean="0"/>
              <a:t>guía, facilita y les enseña las practicas de Scrum a todos los que participan en el programa, también sirve como guía para los Scrum Masters de los distintos proyectos.</a:t>
            </a:r>
            <a:endParaRPr lang="fr-FR" i="1" dirty="0"/>
          </a:p>
        </p:txBody>
      </p:sp>
    </p:spTree>
    <p:extLst>
      <p:ext uri="{BB962C8B-B14F-4D97-AF65-F5344CB8AC3E}">
        <p14:creationId xmlns:p14="http://schemas.microsoft.com/office/powerpoint/2010/main" val="2051649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8.1.1.4 </a:t>
            </a:r>
            <a:r>
              <a:rPr lang="es-CO" dirty="0" err="1" smtClean="0"/>
              <a:t>Program</a:t>
            </a:r>
            <a:r>
              <a:rPr lang="es-CO" dirty="0" smtClean="0"/>
              <a:t> </a:t>
            </a:r>
            <a:r>
              <a:rPr lang="es-CO" dirty="0" err="1" smtClean="0"/>
              <a:t>Stakeholder</a:t>
            </a:r>
            <a:endParaRPr lang="fr-FR" dirty="0"/>
          </a:p>
        </p:txBody>
      </p:sp>
      <p:sp>
        <p:nvSpPr>
          <p:cNvPr id="3" name="Content Placeholder 2"/>
          <p:cNvSpPr>
            <a:spLocks noGrp="1"/>
          </p:cNvSpPr>
          <p:nvPr>
            <p:ph idx="1"/>
          </p:nvPr>
        </p:nvSpPr>
        <p:spPr/>
        <p:txBody>
          <a:bodyPr/>
          <a:lstStyle/>
          <a:p>
            <a:r>
              <a:rPr lang="es-CO" i="1" dirty="0" err="1" smtClean="0"/>
              <a:t>Program</a:t>
            </a:r>
            <a:r>
              <a:rPr lang="es-CO" i="1" dirty="0" smtClean="0"/>
              <a:t> </a:t>
            </a:r>
            <a:r>
              <a:rPr lang="es-CO" i="1" dirty="0" err="1" smtClean="0"/>
              <a:t>Stakeholder</a:t>
            </a:r>
            <a:r>
              <a:rPr lang="es-CO" dirty="0" smtClean="0"/>
              <a:t> es un termino colectivo que incluye a:</a:t>
            </a:r>
          </a:p>
          <a:p>
            <a:pPr lvl="1"/>
            <a:r>
              <a:rPr lang="es-CO" dirty="0" smtClean="0"/>
              <a:t>Clientes</a:t>
            </a:r>
          </a:p>
          <a:p>
            <a:pPr lvl="1"/>
            <a:r>
              <a:rPr lang="es-CO" dirty="0" smtClean="0"/>
              <a:t>Usuarios</a:t>
            </a:r>
          </a:p>
          <a:p>
            <a:pPr lvl="1"/>
            <a:r>
              <a:rPr lang="es-CO" dirty="0" smtClean="0"/>
              <a:t>Patrocinadores</a:t>
            </a:r>
          </a:p>
          <a:p>
            <a:pPr marL="457200" lvl="1" indent="0">
              <a:buNone/>
            </a:pPr>
            <a:endParaRPr lang="es-CO" dirty="0"/>
          </a:p>
          <a:p>
            <a:r>
              <a:rPr lang="es-CO" i="1" dirty="0" err="1"/>
              <a:t>Program</a:t>
            </a:r>
            <a:r>
              <a:rPr lang="es-CO" i="1" dirty="0"/>
              <a:t> </a:t>
            </a:r>
            <a:r>
              <a:rPr lang="es-CO" i="1" dirty="0" err="1"/>
              <a:t>Stakeholder</a:t>
            </a:r>
            <a:r>
              <a:rPr lang="es-CO" dirty="0"/>
              <a:t> </a:t>
            </a:r>
            <a:r>
              <a:rPr lang="es-CO" dirty="0" smtClean="0"/>
              <a:t>también pueden ayudar a definir la </a:t>
            </a:r>
            <a:r>
              <a:rPr lang="es-CO" u="sng" dirty="0" smtClean="0"/>
              <a:t>visión del proyecto</a:t>
            </a:r>
          </a:p>
        </p:txBody>
      </p:sp>
    </p:spTree>
    <p:extLst>
      <p:ext uri="{BB962C8B-B14F-4D97-AF65-F5344CB8AC3E}">
        <p14:creationId xmlns:p14="http://schemas.microsoft.com/office/powerpoint/2010/main" val="387167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8.1.1.5 Jefe propietario del producto	</a:t>
            </a:r>
            <a:endParaRPr lang="fr-FR" dirty="0"/>
          </a:p>
        </p:txBody>
      </p:sp>
      <p:sp>
        <p:nvSpPr>
          <p:cNvPr id="3" name="Content Placeholder 2"/>
          <p:cNvSpPr>
            <a:spLocks noGrp="1"/>
          </p:cNvSpPr>
          <p:nvPr>
            <p:ph idx="1"/>
          </p:nvPr>
        </p:nvSpPr>
        <p:spPr/>
        <p:txBody>
          <a:bodyPr/>
          <a:lstStyle/>
          <a:p>
            <a:r>
              <a:rPr lang="es-CO" dirty="0" smtClean="0"/>
              <a:t>En caso de grandes proyectos con números equipos Scrum. Se encarga de coordinar el trabajo de los múltiples </a:t>
            </a:r>
            <a:r>
              <a:rPr lang="es-CO" i="1" dirty="0" err="1" smtClean="0"/>
              <a:t>Product</a:t>
            </a:r>
            <a:r>
              <a:rPr lang="es-CO" i="1" dirty="0" smtClean="0"/>
              <a:t> </a:t>
            </a:r>
            <a:r>
              <a:rPr lang="es-CO" i="1" dirty="0" err="1" smtClean="0"/>
              <a:t>Owners</a:t>
            </a:r>
            <a:endParaRPr lang="es-CO" i="1" dirty="0" smtClean="0"/>
          </a:p>
          <a:p>
            <a:r>
              <a:rPr lang="es-CO" dirty="0" smtClean="0"/>
              <a:t>Prepara y mantiene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los proyectos grandes, usándolo para coordinar el trabajo a través de los PO de los equipos </a:t>
            </a:r>
            <a:r>
              <a:rPr lang="es-CO" dirty="0"/>
              <a:t>S</a:t>
            </a:r>
            <a:r>
              <a:rPr lang="es-CO" dirty="0" smtClean="0"/>
              <a:t>crum</a:t>
            </a:r>
            <a:endParaRPr lang="fr-FR" i="1" dirty="0"/>
          </a:p>
        </p:txBody>
      </p:sp>
    </p:spTree>
    <p:extLst>
      <p:ext uri="{BB962C8B-B14F-4D97-AF65-F5344CB8AC3E}">
        <p14:creationId xmlns:p14="http://schemas.microsoft.com/office/powerpoint/2010/main" val="3802468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 Herramientas</a:t>
            </a:r>
            <a:endParaRPr lang="fr-FR"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s-CO" dirty="0" smtClean="0"/>
              <a:t>Reunión de la visión del proyecto</a:t>
            </a:r>
          </a:p>
          <a:p>
            <a:pPr lvl="2"/>
            <a:r>
              <a:rPr lang="es-CO" dirty="0" smtClean="0"/>
              <a:t>Propietario del producto del programa</a:t>
            </a:r>
          </a:p>
          <a:p>
            <a:pPr lvl="2"/>
            <a:r>
              <a:rPr lang="es-CO" dirty="0" smtClean="0"/>
              <a:t>Jefe propietario del producto</a:t>
            </a:r>
          </a:p>
          <a:p>
            <a:pPr lvl="2"/>
            <a:r>
              <a:rPr lang="es-CO" dirty="0" err="1" smtClean="0"/>
              <a:t>Stakeholder</a:t>
            </a:r>
            <a:r>
              <a:rPr lang="es-CO" dirty="0" smtClean="0"/>
              <a:t> del programa</a:t>
            </a:r>
          </a:p>
          <a:p>
            <a:pPr lvl="3"/>
            <a:r>
              <a:rPr lang="es-CO" dirty="0" smtClean="0"/>
              <a:t>Clientes</a:t>
            </a:r>
          </a:p>
          <a:p>
            <a:pPr lvl="3"/>
            <a:r>
              <a:rPr lang="es-CO" dirty="0" smtClean="0"/>
              <a:t>Usuarios</a:t>
            </a:r>
          </a:p>
          <a:p>
            <a:pPr lvl="3"/>
            <a:r>
              <a:rPr lang="es-CO" dirty="0" smtClean="0"/>
              <a:t>Sponsors</a:t>
            </a:r>
          </a:p>
          <a:p>
            <a:pPr lvl="2"/>
            <a:r>
              <a:rPr lang="es-CO" dirty="0" smtClean="0"/>
              <a:t>Scrum Master del programa</a:t>
            </a:r>
          </a:p>
          <a:p>
            <a:pPr marL="514350" indent="-514350">
              <a:buFont typeface="+mj-lt"/>
              <a:buAutoNum type="arabicPeriod"/>
            </a:pPr>
            <a:r>
              <a:rPr lang="es-CO" dirty="0"/>
              <a:t>S</a:t>
            </a:r>
            <a:r>
              <a:rPr lang="es-CO" dirty="0" smtClean="0"/>
              <a:t>esiones JAD (Diseño de aplicaciones conjuntas)</a:t>
            </a:r>
          </a:p>
          <a:p>
            <a:pPr marL="514350" indent="-514350">
              <a:buFont typeface="+mj-lt"/>
              <a:buAutoNum type="arabicPeriod"/>
            </a:pPr>
            <a:r>
              <a:rPr lang="es-CO" dirty="0" smtClean="0"/>
              <a:t>SWOT análisis</a:t>
            </a:r>
          </a:p>
          <a:p>
            <a:pPr marL="514350" indent="-514350">
              <a:buFont typeface="+mj-lt"/>
              <a:buAutoNum type="arabicPeriod"/>
            </a:pPr>
            <a:r>
              <a:rPr lang="es-CO" dirty="0" smtClean="0"/>
              <a:t>Análisis Gap </a:t>
            </a:r>
          </a:p>
          <a:p>
            <a:endParaRPr lang="fr-FR" dirty="0"/>
          </a:p>
        </p:txBody>
      </p:sp>
    </p:spTree>
    <p:extLst>
      <p:ext uri="{BB962C8B-B14F-4D97-AF65-F5344CB8AC3E}">
        <p14:creationId xmlns:p14="http://schemas.microsoft.com/office/powerpoint/2010/main" val="26759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234" y="1008528"/>
            <a:ext cx="8411749" cy="2953162"/>
          </a:xfrm>
        </p:spPr>
      </p:pic>
      <p:sp>
        <p:nvSpPr>
          <p:cNvPr id="5" name="TextBox 4"/>
          <p:cNvSpPr txBox="1"/>
          <p:nvPr/>
        </p:nvSpPr>
        <p:spPr>
          <a:xfrm>
            <a:off x="1688123" y="4572000"/>
            <a:ext cx="8839200" cy="923330"/>
          </a:xfrm>
          <a:prstGeom prst="rect">
            <a:avLst/>
          </a:prstGeom>
          <a:noFill/>
        </p:spPr>
        <p:txBody>
          <a:bodyPr wrap="square" rtlCol="0">
            <a:spAutoFit/>
          </a:bodyPr>
          <a:lstStyle/>
          <a:p>
            <a:r>
              <a:rPr lang="es-CO" i="1" dirty="0" smtClean="0"/>
              <a:t>La visión del proyecto esta antes que el proceso de Identificar el Scrum Master, con lo que puede ayudar a saber que la 1. es la opción correcta, ya que hasta este punto el SM no ha sido identificado</a:t>
            </a:r>
            <a:endParaRPr lang="fr-FR" i="1" dirty="0"/>
          </a:p>
        </p:txBody>
      </p:sp>
    </p:spTree>
    <p:extLst>
      <p:ext uri="{BB962C8B-B14F-4D97-AF65-F5344CB8AC3E}">
        <p14:creationId xmlns:p14="http://schemas.microsoft.com/office/powerpoint/2010/main" val="2449657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8.1.2.1 Reunión de la Visión del Proyecto	</a:t>
            </a:r>
            <a:endParaRPr lang="fr-FR" dirty="0"/>
          </a:p>
        </p:txBody>
      </p:sp>
      <p:sp>
        <p:nvSpPr>
          <p:cNvPr id="3" name="Content Placeholder 2"/>
          <p:cNvSpPr>
            <a:spLocks noGrp="1"/>
          </p:cNvSpPr>
          <p:nvPr>
            <p:ph idx="1"/>
          </p:nvPr>
        </p:nvSpPr>
        <p:spPr/>
        <p:txBody>
          <a:bodyPr/>
          <a:lstStyle/>
          <a:p>
            <a:r>
              <a:rPr lang="es-CO" dirty="0" smtClean="0"/>
              <a:t>Ayuda a identificar el contexto empresarial, </a:t>
            </a:r>
            <a:r>
              <a:rPr lang="es-CO" i="1" dirty="0" smtClean="0"/>
              <a:t>requerimientos del negocio </a:t>
            </a:r>
            <a:r>
              <a:rPr lang="es-CO" dirty="0" smtClean="0"/>
              <a:t>y </a:t>
            </a:r>
            <a:r>
              <a:rPr lang="es-CO" dirty="0" smtClean="0"/>
              <a:t>las expectativas de los socios con el fin de desarrollar una </a:t>
            </a:r>
            <a:r>
              <a:rPr lang="es-CO" i="1" dirty="0" smtClean="0"/>
              <a:t>Declaración de la visión del proyecto</a:t>
            </a:r>
            <a:r>
              <a:rPr lang="es-CO" dirty="0" smtClean="0"/>
              <a:t> eficaz.</a:t>
            </a:r>
            <a:endParaRPr lang="fr-FR" dirty="0"/>
          </a:p>
        </p:txBody>
      </p:sp>
    </p:spTree>
    <p:extLst>
      <p:ext uri="{BB962C8B-B14F-4D97-AF65-F5344CB8AC3E}">
        <p14:creationId xmlns:p14="http://schemas.microsoft.com/office/powerpoint/2010/main" val="297244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8.1.2.2 Sesiones JAD (</a:t>
            </a:r>
            <a:r>
              <a:rPr lang="es-CO" sz="4000" dirty="0" err="1" smtClean="0"/>
              <a:t>Joint</a:t>
            </a:r>
            <a:r>
              <a:rPr lang="es-CO" sz="4000" dirty="0" smtClean="0"/>
              <a:t> </a:t>
            </a:r>
            <a:r>
              <a:rPr lang="es-CO" sz="4000" dirty="0" err="1" smtClean="0"/>
              <a:t>Application</a:t>
            </a:r>
            <a:r>
              <a:rPr lang="es-CO" sz="4000" dirty="0" smtClean="0"/>
              <a:t> </a:t>
            </a:r>
            <a:r>
              <a:rPr lang="es-CO" sz="4000" dirty="0" err="1" smtClean="0"/>
              <a:t>Design</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una Técnica de recopilación de requisitos.</a:t>
            </a:r>
          </a:p>
          <a:p>
            <a:pPr marL="0" indent="0">
              <a:buNone/>
            </a:pPr>
            <a:endParaRPr lang="es-CO" dirty="0" smtClean="0"/>
          </a:p>
          <a:p>
            <a:r>
              <a:rPr lang="es-CO" dirty="0" smtClean="0"/>
              <a:t>Usa la participación del equipo en un grupo altamente estructurado para ganar un firme entendimiento de la visión del cliente de el negocio, sus problemas, oportunidades, y requisitos, con el objetivo de conjuntamente desarrollar una solución para sus necesidades.</a:t>
            </a:r>
          </a:p>
          <a:p>
            <a:endParaRPr lang="es-CO" dirty="0"/>
          </a:p>
          <a:p>
            <a:r>
              <a:rPr lang="es-CO" dirty="0" smtClean="0"/>
              <a:t>Participantes: </a:t>
            </a:r>
            <a:r>
              <a:rPr lang="es-CO" i="1" dirty="0" err="1" smtClean="0"/>
              <a:t>Relevant</a:t>
            </a:r>
            <a:r>
              <a:rPr lang="es-CO" dirty="0" smtClean="0"/>
              <a:t> </a:t>
            </a:r>
            <a:r>
              <a:rPr lang="es-CO" i="1" dirty="0" err="1" smtClean="0"/>
              <a:t>Program</a:t>
            </a:r>
            <a:r>
              <a:rPr lang="es-CO" i="1" dirty="0" smtClean="0"/>
              <a:t> </a:t>
            </a:r>
            <a:r>
              <a:rPr lang="es-CO" i="1" dirty="0" err="1" smtClean="0"/>
              <a:t>Stakeholder</a:t>
            </a:r>
            <a:r>
              <a:rPr lang="es-CO" i="1" dirty="0" smtClean="0"/>
              <a:t>, </a:t>
            </a:r>
            <a:r>
              <a:rPr lang="es-CO" i="1" dirty="0" err="1" smtClean="0"/>
              <a:t>Program</a:t>
            </a:r>
            <a:r>
              <a:rPr lang="es-CO" i="1" dirty="0" smtClean="0"/>
              <a:t> Propietario del producto, </a:t>
            </a:r>
            <a:r>
              <a:rPr lang="es-CO" i="1" dirty="0" err="1" smtClean="0"/>
              <a:t>Program</a:t>
            </a:r>
            <a:r>
              <a:rPr lang="es-CO" i="1" dirty="0" smtClean="0"/>
              <a:t> Scrum Master y Jefe Propietario del producto</a:t>
            </a:r>
            <a:endParaRPr lang="fr-FR" dirty="0"/>
          </a:p>
        </p:txBody>
      </p:sp>
    </p:spTree>
    <p:extLst>
      <p:ext uri="{BB962C8B-B14F-4D97-AF65-F5344CB8AC3E}">
        <p14:creationId xmlns:p14="http://schemas.microsoft.com/office/powerpoint/2010/main" val="626288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8.1.2.3 Análisis SWOT = FODA</a:t>
            </a:r>
            <a:endParaRPr lang="fr-FR" dirty="0"/>
          </a:p>
        </p:txBody>
      </p:sp>
      <p:sp>
        <p:nvSpPr>
          <p:cNvPr id="3" name="Content Placeholder 2"/>
          <p:cNvSpPr>
            <a:spLocks noGrp="1"/>
          </p:cNvSpPr>
          <p:nvPr>
            <p:ph idx="1"/>
          </p:nvPr>
        </p:nvSpPr>
        <p:spPr/>
        <p:txBody>
          <a:bodyPr>
            <a:normAutofit lnSpcReduction="10000"/>
          </a:bodyPr>
          <a:lstStyle/>
          <a:p>
            <a:r>
              <a:rPr lang="es-CO" dirty="0" smtClean="0"/>
              <a:t>Es un enfoque para la planificación que ayuda a evaluar los/las puntos fuertes y débiles, oportunidades y amenazas (</a:t>
            </a:r>
            <a:r>
              <a:rPr lang="es-CO" i="1" dirty="0" err="1" smtClean="0"/>
              <a:t>Strenths</a:t>
            </a:r>
            <a:r>
              <a:rPr lang="es-CO" i="1" dirty="0" smtClean="0"/>
              <a:t>, </a:t>
            </a:r>
            <a:r>
              <a:rPr lang="es-CO" i="1" dirty="0" err="1" smtClean="0"/>
              <a:t>Weaknesses</a:t>
            </a:r>
            <a:r>
              <a:rPr lang="es-CO" i="1" dirty="0" smtClean="0"/>
              <a:t>, </a:t>
            </a:r>
            <a:r>
              <a:rPr lang="es-CO" i="1" dirty="0" err="1" smtClean="0"/>
              <a:t>Opportunities</a:t>
            </a:r>
            <a:r>
              <a:rPr lang="es-CO" i="1" dirty="0" smtClean="0"/>
              <a:t> y </a:t>
            </a:r>
            <a:r>
              <a:rPr lang="es-CO" i="1" dirty="0" err="1" smtClean="0"/>
              <a:t>Threats</a:t>
            </a:r>
            <a:r>
              <a:rPr lang="es-CO" i="1" dirty="0" smtClean="0"/>
              <a:t>)</a:t>
            </a:r>
          </a:p>
          <a:p>
            <a:r>
              <a:rPr lang="es-CO" i="1" dirty="0" smtClean="0"/>
              <a:t>Ayuda a identificar tanto los factores internos como externos que podrían afectar el proyecto.</a:t>
            </a:r>
          </a:p>
          <a:p>
            <a:endParaRPr lang="es-CO" i="1" dirty="0"/>
          </a:p>
          <a:p>
            <a:endParaRPr lang="es-CO" i="1" dirty="0" smtClean="0"/>
          </a:p>
          <a:p>
            <a:endParaRPr lang="es-CO" i="1" dirty="0" smtClean="0"/>
          </a:p>
          <a:p>
            <a:r>
              <a:rPr lang="es-CO" dirty="0" smtClean="0"/>
              <a:t>La realización de un análisis FODA permite la identificación precoz de las prioridades, los cambios potenciales y los riesgos.</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756411674"/>
              </p:ext>
            </p:extLst>
          </p:nvPr>
        </p:nvGraphicFramePr>
        <p:xfrm>
          <a:off x="2870200" y="3793066"/>
          <a:ext cx="5418666" cy="1188720"/>
        </p:xfrm>
        <a:graphic>
          <a:graphicData uri="http://schemas.openxmlformats.org/drawingml/2006/table">
            <a:tbl>
              <a:tblPr firstRow="1" bandRow="1">
                <a:tableStyleId>{5C22544A-7EE6-4342-B048-85BDC9FD1C3A}</a:tableStyleId>
              </a:tblPr>
              <a:tblGrid>
                <a:gridCol w="2709333"/>
                <a:gridCol w="2709333"/>
              </a:tblGrid>
              <a:tr h="370840">
                <a:tc>
                  <a:txBody>
                    <a:bodyPr/>
                    <a:lstStyle/>
                    <a:p>
                      <a:pPr algn="ctr"/>
                      <a:r>
                        <a:rPr lang="es-CO" sz="2000" dirty="0" smtClean="0"/>
                        <a:t>Factores Internos</a:t>
                      </a:r>
                      <a:endParaRPr lang="fr-FR" sz="2000" dirty="0"/>
                    </a:p>
                  </a:txBody>
                  <a:tcPr/>
                </a:tc>
                <a:tc>
                  <a:txBody>
                    <a:bodyPr/>
                    <a:lstStyle/>
                    <a:p>
                      <a:pPr algn="ctr"/>
                      <a:r>
                        <a:rPr lang="es-CO" sz="2000" dirty="0" smtClean="0"/>
                        <a:t>Factores Externos</a:t>
                      </a:r>
                      <a:r>
                        <a:rPr lang="es-CO" sz="2000" baseline="0" dirty="0" smtClean="0"/>
                        <a:t> </a:t>
                      </a:r>
                      <a:endParaRPr lang="fr-FR" sz="2000" dirty="0"/>
                    </a:p>
                  </a:txBody>
                  <a:tcPr/>
                </a:tc>
              </a:tr>
              <a:tr h="370840">
                <a:tc>
                  <a:txBody>
                    <a:bodyPr/>
                    <a:lstStyle/>
                    <a:p>
                      <a:pPr algn="ctr"/>
                      <a:r>
                        <a:rPr lang="es-CO" sz="2000" dirty="0" smtClean="0"/>
                        <a:t>Fortalezas</a:t>
                      </a:r>
                      <a:endParaRPr lang="fr-FR" sz="2000" dirty="0"/>
                    </a:p>
                  </a:txBody>
                  <a:tcPr/>
                </a:tc>
                <a:tc>
                  <a:txBody>
                    <a:bodyPr/>
                    <a:lstStyle/>
                    <a:p>
                      <a:pPr algn="ctr"/>
                      <a:r>
                        <a:rPr lang="es-CO" sz="2000" dirty="0" smtClean="0"/>
                        <a:t>Oportunidades</a:t>
                      </a:r>
                      <a:endParaRPr lang="fr-FR" sz="2000" dirty="0"/>
                    </a:p>
                  </a:txBody>
                  <a:tcPr/>
                </a:tc>
              </a:tr>
              <a:tr h="370840">
                <a:tc>
                  <a:txBody>
                    <a:bodyPr/>
                    <a:lstStyle/>
                    <a:p>
                      <a:pPr algn="ctr"/>
                      <a:r>
                        <a:rPr lang="es-CO" sz="2000" dirty="0" smtClean="0"/>
                        <a:t>Debilidades</a:t>
                      </a:r>
                      <a:endParaRPr lang="fr-FR" sz="2000" dirty="0"/>
                    </a:p>
                  </a:txBody>
                  <a:tcPr/>
                </a:tc>
                <a:tc>
                  <a:txBody>
                    <a:bodyPr/>
                    <a:lstStyle/>
                    <a:p>
                      <a:pPr algn="ctr"/>
                      <a:r>
                        <a:rPr lang="es-CO" sz="2000" dirty="0" smtClean="0"/>
                        <a:t>Amenazas</a:t>
                      </a:r>
                      <a:endParaRPr lang="fr-FR" sz="2000" dirty="0"/>
                    </a:p>
                  </a:txBody>
                  <a:tcPr/>
                </a:tc>
              </a:tr>
            </a:tbl>
          </a:graphicData>
        </a:graphic>
      </p:graphicFrame>
    </p:spTree>
    <p:extLst>
      <p:ext uri="{BB962C8B-B14F-4D97-AF65-F5344CB8AC3E}">
        <p14:creationId xmlns:p14="http://schemas.microsoft.com/office/powerpoint/2010/main" val="1311280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8.1.2.4 Análisis GAP</a:t>
            </a:r>
            <a:endParaRPr lang="fr-FR" dirty="0"/>
          </a:p>
        </p:txBody>
      </p:sp>
      <p:sp>
        <p:nvSpPr>
          <p:cNvPr id="3" name="Content Placeholder 2"/>
          <p:cNvSpPr>
            <a:spLocks noGrp="1"/>
          </p:cNvSpPr>
          <p:nvPr>
            <p:ph idx="1"/>
          </p:nvPr>
        </p:nvSpPr>
        <p:spPr/>
        <p:txBody>
          <a:bodyPr/>
          <a:lstStyle/>
          <a:p>
            <a:r>
              <a:rPr lang="es-CO" dirty="0" smtClean="0"/>
              <a:t>Se usa para comparar el estado actual con el estado deseado.</a:t>
            </a:r>
            <a:endParaRPr lang="fr-FR" dirty="0"/>
          </a:p>
        </p:txBody>
      </p:sp>
      <p:pic>
        <p:nvPicPr>
          <p:cNvPr id="4" name="Picture 3"/>
          <p:cNvPicPr>
            <a:picLocks noChangeAspect="1"/>
          </p:cNvPicPr>
          <p:nvPr/>
        </p:nvPicPr>
        <p:blipFill>
          <a:blip r:embed="rId2"/>
          <a:stretch>
            <a:fillRect/>
          </a:stretch>
        </p:blipFill>
        <p:spPr>
          <a:xfrm>
            <a:off x="2943225" y="2543969"/>
            <a:ext cx="5086350" cy="2914650"/>
          </a:xfrm>
          <a:prstGeom prst="rect">
            <a:avLst/>
          </a:prstGeom>
        </p:spPr>
      </p:pic>
    </p:spTree>
    <p:extLst>
      <p:ext uri="{BB962C8B-B14F-4D97-AF65-F5344CB8AC3E}">
        <p14:creationId xmlns:p14="http://schemas.microsoft.com/office/powerpoint/2010/main" val="2556785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 Salidas</a:t>
            </a:r>
            <a:endParaRPr lang="fr-FR" dirty="0"/>
          </a:p>
        </p:txBody>
      </p:sp>
      <p:sp>
        <p:nvSpPr>
          <p:cNvPr id="3" name="Content Placeholder 2"/>
          <p:cNvSpPr>
            <a:spLocks noGrp="1"/>
          </p:cNvSpPr>
          <p:nvPr>
            <p:ph idx="1"/>
          </p:nvPr>
        </p:nvSpPr>
        <p:spPr/>
        <p:txBody>
          <a:bodyPr/>
          <a:lstStyle/>
          <a:p>
            <a:r>
              <a:rPr lang="es-CO" i="1" dirty="0" err="1" smtClean="0"/>
              <a:t>Product</a:t>
            </a:r>
            <a:r>
              <a:rPr lang="es-CO" i="1" dirty="0" smtClean="0"/>
              <a:t> </a:t>
            </a:r>
            <a:r>
              <a:rPr lang="es-CO" i="1" dirty="0" err="1" smtClean="0"/>
              <a:t>Owner</a:t>
            </a:r>
            <a:r>
              <a:rPr lang="es-CO" i="1" dirty="0" smtClean="0"/>
              <a:t> </a:t>
            </a:r>
            <a:r>
              <a:rPr lang="es-CO" dirty="0" smtClean="0"/>
              <a:t>identificado *</a:t>
            </a:r>
          </a:p>
          <a:p>
            <a:r>
              <a:rPr lang="es-CO" dirty="0" smtClean="0"/>
              <a:t>Reunión de la visión del proyecto *</a:t>
            </a:r>
          </a:p>
          <a:p>
            <a:r>
              <a:rPr lang="es-CO" dirty="0" smtClean="0"/>
              <a:t>Acta de constitución del proyecto (</a:t>
            </a:r>
            <a:r>
              <a:rPr lang="es-CO" i="1" dirty="0"/>
              <a:t>Project Chárter</a:t>
            </a:r>
            <a:r>
              <a:rPr lang="es-CO" dirty="0"/>
              <a:t> </a:t>
            </a:r>
            <a:r>
              <a:rPr lang="es-CO" dirty="0" smtClean="0"/>
              <a:t>)</a:t>
            </a:r>
          </a:p>
          <a:p>
            <a:r>
              <a:rPr lang="es-CO" dirty="0" smtClean="0"/>
              <a:t>Presupuesto del proyecto (</a:t>
            </a:r>
            <a:r>
              <a:rPr lang="es-CO" i="1" dirty="0" smtClean="0"/>
              <a:t>Project Budget</a:t>
            </a:r>
            <a:r>
              <a:rPr lang="es-CO" dirty="0" smtClean="0"/>
              <a:t>)</a:t>
            </a:r>
          </a:p>
          <a:p>
            <a:endParaRPr lang="fr-FR" dirty="0"/>
          </a:p>
        </p:txBody>
      </p:sp>
    </p:spTree>
    <p:extLst>
      <p:ext uri="{BB962C8B-B14F-4D97-AF65-F5344CB8AC3E}">
        <p14:creationId xmlns:p14="http://schemas.microsoft.com/office/powerpoint/2010/main" val="206854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4.6.2 </a:t>
            </a:r>
            <a:r>
              <a:rPr lang="es-CO" dirty="0" err="1"/>
              <a:t>Cumulative</a:t>
            </a:r>
            <a:r>
              <a:rPr lang="es-CO" dirty="0"/>
              <a:t> </a:t>
            </a:r>
            <a:r>
              <a:rPr lang="es-CO" dirty="0" err="1"/>
              <a:t>flow</a:t>
            </a:r>
            <a:r>
              <a:rPr lang="es-CO" dirty="0"/>
              <a:t> </a:t>
            </a:r>
            <a:r>
              <a:rPr lang="es-CO" dirty="0" err="1"/>
              <a:t>diagram</a:t>
            </a:r>
            <a:r>
              <a:rPr lang="es-CO" dirty="0"/>
              <a:t> (CFD)</a:t>
            </a:r>
            <a:endParaRPr lang="fr-FR" dirty="0"/>
          </a:p>
        </p:txBody>
      </p:sp>
      <p:sp>
        <p:nvSpPr>
          <p:cNvPr id="3" name="Content Placeholder 2"/>
          <p:cNvSpPr>
            <a:spLocks noGrp="1"/>
          </p:cNvSpPr>
          <p:nvPr>
            <p:ph sz="half" idx="1"/>
          </p:nvPr>
        </p:nvSpPr>
        <p:spPr/>
        <p:txBody>
          <a:bodyPr>
            <a:normAutofit lnSpcReduction="10000"/>
          </a:bodyPr>
          <a:lstStyle/>
          <a:p>
            <a:r>
              <a:rPr lang="es-CO" dirty="0"/>
              <a:t>Herramienta útil para elaboración de informes y seguimiento del proyecto.</a:t>
            </a:r>
          </a:p>
          <a:p>
            <a:r>
              <a:rPr lang="es-CO" dirty="0"/>
              <a:t>Se muestra el # de US que no se han creado, están en proceso de ser creados y los que se han creado.</a:t>
            </a:r>
          </a:p>
          <a:p>
            <a:r>
              <a:rPr lang="es-CO" dirty="0"/>
              <a:t>Los cambios de los puntos 1 y 2 es donde el PO ha eliminado US. En los puntos 3 y 4 se agregaron nuevas US  </a:t>
            </a:r>
            <a:endParaRPr lang="fr-FR" dirty="0"/>
          </a:p>
        </p:txBody>
      </p:sp>
      <p:pic>
        <p:nvPicPr>
          <p:cNvPr id="5" name="Content Placeholder 4"/>
          <p:cNvPicPr>
            <a:picLocks noGrp="1" noChangeAspect="1"/>
          </p:cNvPicPr>
          <p:nvPr>
            <p:ph sz="half" idx="2"/>
          </p:nvPr>
        </p:nvPicPr>
        <p:blipFill>
          <a:blip r:embed="rId2"/>
          <a:stretch>
            <a:fillRect/>
          </a:stretch>
        </p:blipFill>
        <p:spPr>
          <a:xfrm>
            <a:off x="6856524" y="1825625"/>
            <a:ext cx="3812952" cy="4351338"/>
          </a:xfrm>
          <a:prstGeom prst="rect">
            <a:avLst/>
          </a:prstGeom>
        </p:spPr>
      </p:pic>
    </p:spTree>
    <p:extLst>
      <p:ext uri="{BB962C8B-B14F-4D97-AF65-F5344CB8AC3E}">
        <p14:creationId xmlns:p14="http://schemas.microsoft.com/office/powerpoint/2010/main" val="1359703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8.1.3.1 Identificación </a:t>
            </a:r>
            <a:r>
              <a:rPr lang="es-CO" dirty="0" err="1" smtClean="0"/>
              <a:t>Product</a:t>
            </a:r>
            <a:r>
              <a:rPr lang="es-CO" dirty="0" smtClean="0"/>
              <a:t> </a:t>
            </a:r>
            <a:r>
              <a:rPr lang="es-CO" dirty="0" err="1" smtClean="0"/>
              <a:t>Owner</a:t>
            </a:r>
            <a:r>
              <a:rPr lang="es-CO" dirty="0" smtClean="0"/>
              <a:t> *</a:t>
            </a:r>
            <a:endParaRPr lang="fr-FR" dirty="0"/>
          </a:p>
        </p:txBody>
      </p:sp>
      <p:sp>
        <p:nvSpPr>
          <p:cNvPr id="3" name="Content Placeholder 2"/>
          <p:cNvSpPr>
            <a:spLocks noGrp="1"/>
          </p:cNvSpPr>
          <p:nvPr>
            <p:ph idx="1"/>
          </p:nvPr>
        </p:nvSpPr>
        <p:spPr/>
        <p:txBody>
          <a:bodyPr/>
          <a:lstStyle/>
          <a:p>
            <a:r>
              <a:rPr lang="es-CO" dirty="0" smtClean="0"/>
              <a:t>Resultado del proceso es Identificar al </a:t>
            </a:r>
            <a:r>
              <a:rPr lang="es-CO" i="1" u="sng" dirty="0" smtClean="0"/>
              <a:t>Propietario del producto</a:t>
            </a:r>
            <a:r>
              <a:rPr lang="es-CO" dirty="0" smtClean="0"/>
              <a:t>. </a:t>
            </a:r>
          </a:p>
          <a:p>
            <a:r>
              <a:rPr lang="es-CO" dirty="0" smtClean="0"/>
              <a:t>El PO es la persona responsable de lograr el máximo valor empresarial para el proyecto.</a:t>
            </a:r>
          </a:p>
          <a:p>
            <a:r>
              <a:rPr lang="es-CO" dirty="0" smtClean="0"/>
              <a:t>Responsable de la articulación de requisitos por parte de los clientes y de </a:t>
            </a:r>
            <a:r>
              <a:rPr lang="es-CO" u="sng" dirty="0" smtClean="0"/>
              <a:t>mantener la </a:t>
            </a:r>
            <a:r>
              <a:rPr lang="es-CO" i="1" u="sng" dirty="0" smtClean="0"/>
              <a:t>Justificación del negocio</a:t>
            </a:r>
            <a:r>
              <a:rPr lang="es-CO" i="1" dirty="0" smtClean="0"/>
              <a:t>.</a:t>
            </a:r>
            <a:endParaRPr lang="fr-FR" i="1" dirty="0"/>
          </a:p>
        </p:txBody>
      </p:sp>
    </p:spTree>
    <p:extLst>
      <p:ext uri="{BB962C8B-B14F-4D97-AF65-F5344CB8AC3E}">
        <p14:creationId xmlns:p14="http://schemas.microsoft.com/office/powerpoint/2010/main" val="1890136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8.1.3.2 Reunión de las visión del proyecto *</a:t>
            </a:r>
            <a:endParaRPr lang="fr-FR" dirty="0"/>
          </a:p>
        </p:txBody>
      </p:sp>
      <p:sp>
        <p:nvSpPr>
          <p:cNvPr id="3" name="Content Placeholder 2"/>
          <p:cNvSpPr>
            <a:spLocks noGrp="1"/>
          </p:cNvSpPr>
          <p:nvPr>
            <p:ph idx="1"/>
          </p:nvPr>
        </p:nvSpPr>
        <p:spPr/>
        <p:txBody>
          <a:bodyPr/>
          <a:lstStyle/>
          <a:p>
            <a:r>
              <a:rPr lang="es-CO" dirty="0" smtClean="0"/>
              <a:t>Resultado clave del proceso crear la </a:t>
            </a:r>
            <a:r>
              <a:rPr lang="es-CO" i="1" dirty="0" smtClean="0"/>
              <a:t>visión del proyecto</a:t>
            </a:r>
            <a:r>
              <a:rPr lang="es-CO" dirty="0" smtClean="0"/>
              <a:t> es una </a:t>
            </a:r>
            <a:r>
              <a:rPr lang="es-CO" u="sng" dirty="0" err="1" smtClean="0"/>
              <a:t>Vision</a:t>
            </a:r>
            <a:r>
              <a:rPr lang="es-CO" u="sng" dirty="0" smtClean="0"/>
              <a:t> de proyecto bien estructurado</a:t>
            </a:r>
            <a:r>
              <a:rPr lang="es-CO" dirty="0" smtClean="0"/>
              <a:t>.</a:t>
            </a:r>
          </a:p>
          <a:p>
            <a:endParaRPr lang="es-CO" dirty="0" smtClean="0"/>
          </a:p>
          <a:p>
            <a:pPr lvl="1"/>
            <a:r>
              <a:rPr lang="es-CO" i="1" dirty="0" smtClean="0"/>
              <a:t>Visión del proyecto explica la necesidad del negocio</a:t>
            </a:r>
          </a:p>
          <a:p>
            <a:pPr lvl="1"/>
            <a:r>
              <a:rPr lang="es-CO" i="1" dirty="0" smtClean="0"/>
              <a:t>Que es lo que el proyecto tiene como objetivo satisfacer, en lugar de cómo se va a satisfacer la necesidad.</a:t>
            </a:r>
          </a:p>
          <a:p>
            <a:pPr lvl="1"/>
            <a:endParaRPr lang="fr-FR" i="1" dirty="0"/>
          </a:p>
        </p:txBody>
      </p:sp>
      <p:pic>
        <p:nvPicPr>
          <p:cNvPr id="4" name="Picture 3"/>
          <p:cNvPicPr>
            <a:picLocks noChangeAspect="1"/>
          </p:cNvPicPr>
          <p:nvPr/>
        </p:nvPicPr>
        <p:blipFill>
          <a:blip r:embed="rId2"/>
          <a:stretch>
            <a:fillRect/>
          </a:stretch>
        </p:blipFill>
        <p:spPr>
          <a:xfrm>
            <a:off x="2336800" y="4424363"/>
            <a:ext cx="7239000" cy="1752600"/>
          </a:xfrm>
          <a:prstGeom prst="rect">
            <a:avLst/>
          </a:prstGeom>
        </p:spPr>
      </p:pic>
    </p:spTree>
    <p:extLst>
      <p:ext uri="{BB962C8B-B14F-4D97-AF65-F5344CB8AC3E}">
        <p14:creationId xmlns:p14="http://schemas.microsoft.com/office/powerpoint/2010/main" val="549063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3600" dirty="0" smtClean="0"/>
              <a:t>8.1.3.3 Acta de constitución del proyecto (</a:t>
            </a:r>
            <a:r>
              <a:rPr lang="es-CO" sz="3600" i="1" dirty="0" smtClean="0"/>
              <a:t>Project </a:t>
            </a:r>
            <a:r>
              <a:rPr lang="es-CO" sz="3600" i="1" dirty="0" err="1" smtClean="0"/>
              <a:t>charter</a:t>
            </a:r>
            <a:r>
              <a:rPr lang="es-CO" sz="3600" dirty="0" smtClean="0"/>
              <a:t>)</a:t>
            </a:r>
            <a:endParaRPr lang="fr-FR" sz="3600" dirty="0"/>
          </a:p>
        </p:txBody>
      </p:sp>
      <p:sp>
        <p:nvSpPr>
          <p:cNvPr id="3" name="Content Placeholder 2"/>
          <p:cNvSpPr>
            <a:spLocks noGrp="1"/>
          </p:cNvSpPr>
          <p:nvPr>
            <p:ph idx="1"/>
          </p:nvPr>
        </p:nvSpPr>
        <p:spPr/>
        <p:txBody>
          <a:bodyPr/>
          <a:lstStyle/>
          <a:p>
            <a:r>
              <a:rPr lang="es-CO" dirty="0" smtClean="0"/>
              <a:t>Es una declaración oficial de los objetivos y resultados deseados del proyecto</a:t>
            </a:r>
          </a:p>
          <a:p>
            <a:r>
              <a:rPr lang="es-CO" dirty="0" smtClean="0"/>
              <a:t>En algunas organizaciones es el documento que oficialmente y formalmente autoriza el proyecto para comenzar.</a:t>
            </a:r>
            <a:endParaRPr lang="fr-FR" dirty="0"/>
          </a:p>
        </p:txBody>
      </p:sp>
    </p:spTree>
    <p:extLst>
      <p:ext uri="{BB962C8B-B14F-4D97-AF65-F5344CB8AC3E}">
        <p14:creationId xmlns:p14="http://schemas.microsoft.com/office/powerpoint/2010/main" val="595817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8.1.3.4 Presupuesto del proyecto (Project </a:t>
            </a:r>
            <a:r>
              <a:rPr lang="es-CO" sz="4000" dirty="0" err="1" smtClean="0"/>
              <a:t>budget</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 documento financiero que incluye el costo de las personas, materiales y otros gastos relacionados con un proyecto.</a:t>
            </a:r>
          </a:p>
          <a:p>
            <a:r>
              <a:rPr lang="es-CO" dirty="0" smtClean="0"/>
              <a:t>El Project Budget típicamente es firmado por el/los patrocinadores para asegurar que haya suficientes fondos.</a:t>
            </a:r>
            <a:endParaRPr lang="fr-FR" dirty="0"/>
          </a:p>
        </p:txBody>
      </p:sp>
    </p:spTree>
    <p:extLst>
      <p:ext uri="{BB962C8B-B14F-4D97-AF65-F5344CB8AC3E}">
        <p14:creationId xmlns:p14="http://schemas.microsoft.com/office/powerpoint/2010/main" val="348934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 Identificar al Scrum Master y socios</a:t>
            </a:r>
            <a:endParaRPr lang="fr-FR" dirty="0"/>
          </a:p>
        </p:txBody>
      </p:sp>
      <p:pic>
        <p:nvPicPr>
          <p:cNvPr id="4" name="Content Placeholder 3"/>
          <p:cNvPicPr>
            <a:picLocks noGrp="1" noChangeAspect="1"/>
          </p:cNvPicPr>
          <p:nvPr>
            <p:ph idx="1"/>
          </p:nvPr>
        </p:nvPicPr>
        <p:blipFill>
          <a:blip r:embed="rId2"/>
          <a:stretch>
            <a:fillRect/>
          </a:stretch>
        </p:blipFill>
        <p:spPr>
          <a:xfrm>
            <a:off x="2086522" y="1690688"/>
            <a:ext cx="7603578" cy="4707465"/>
          </a:xfrm>
          <a:prstGeom prst="rect">
            <a:avLst/>
          </a:prstGeom>
        </p:spPr>
      </p:pic>
    </p:spTree>
    <p:extLst>
      <p:ext uri="{BB962C8B-B14F-4D97-AF65-F5344CB8AC3E}">
        <p14:creationId xmlns:p14="http://schemas.microsoft.com/office/powerpoint/2010/main" val="2441730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r>
              <a:rPr lang="es-CO" dirty="0" smtClean="0">
                <a:solidFill>
                  <a:schemeClr val="accent2">
                    <a:lumMod val="75000"/>
                  </a:schemeClr>
                </a:solidFill>
              </a:rPr>
              <a:t>Propietario del producto *</a:t>
            </a:r>
          </a:p>
          <a:p>
            <a:r>
              <a:rPr lang="es-CO" dirty="0" smtClean="0">
                <a:solidFill>
                  <a:schemeClr val="accent2">
                    <a:lumMod val="75000"/>
                  </a:schemeClr>
                </a:solidFill>
              </a:rPr>
              <a:t>Declaración de la visión del proyecto *</a:t>
            </a:r>
          </a:p>
          <a:p>
            <a:r>
              <a:rPr lang="es-CO" dirty="0" err="1" smtClean="0"/>
              <a:t>Program</a:t>
            </a:r>
            <a:r>
              <a:rPr lang="es-CO" dirty="0" smtClean="0"/>
              <a:t> Propietario del producto</a:t>
            </a:r>
          </a:p>
          <a:p>
            <a:r>
              <a:rPr lang="es-CO" dirty="0" err="1" smtClean="0"/>
              <a:t>Program</a:t>
            </a:r>
            <a:r>
              <a:rPr lang="es-CO" dirty="0" smtClean="0"/>
              <a:t> Scrum Master</a:t>
            </a:r>
          </a:p>
          <a:p>
            <a:r>
              <a:rPr lang="es-CO" dirty="0" smtClean="0"/>
              <a:t>Jefe propietario del producto</a:t>
            </a:r>
          </a:p>
          <a:p>
            <a:r>
              <a:rPr lang="es-CO" dirty="0" smtClean="0"/>
              <a:t>Jefe Scrum Master</a:t>
            </a:r>
          </a:p>
          <a:p>
            <a:r>
              <a:rPr lang="es-CO" dirty="0" err="1" smtClean="0"/>
              <a:t>Program</a:t>
            </a:r>
            <a:r>
              <a:rPr lang="es-CO" dirty="0" smtClean="0"/>
              <a:t> </a:t>
            </a:r>
            <a:r>
              <a:rPr lang="es-CO" dirty="0" err="1" smtClean="0"/>
              <a:t>Stakeholder</a:t>
            </a:r>
            <a:endParaRPr lang="es-CO" dirty="0" smtClean="0"/>
          </a:p>
          <a:p>
            <a:r>
              <a:rPr lang="es-CO" dirty="0" smtClean="0"/>
              <a:t>Requisitos de personal</a:t>
            </a:r>
          </a:p>
          <a:p>
            <a:r>
              <a:rPr lang="es-CO" dirty="0" smtClean="0"/>
              <a:t>Disponibilidad y compromiso de las personas</a:t>
            </a:r>
          </a:p>
          <a:p>
            <a:r>
              <a:rPr lang="es-CO" dirty="0" smtClean="0"/>
              <a:t>Matriz organizacional de recursos</a:t>
            </a:r>
          </a:p>
          <a:p>
            <a:r>
              <a:rPr lang="es-CO" dirty="0" smtClean="0"/>
              <a:t>Matriz de destrezas requeridas</a:t>
            </a:r>
          </a:p>
          <a:p>
            <a:r>
              <a:rPr lang="es-CO" dirty="0" smtClean="0"/>
              <a:t>Recomendaciones del cuerpo de asesoramiento de Scrum</a:t>
            </a:r>
          </a:p>
          <a:p>
            <a:endParaRPr lang="fr-FR" dirty="0"/>
          </a:p>
        </p:txBody>
      </p:sp>
    </p:spTree>
    <p:extLst>
      <p:ext uri="{BB962C8B-B14F-4D97-AF65-F5344CB8AC3E}">
        <p14:creationId xmlns:p14="http://schemas.microsoft.com/office/powerpoint/2010/main" val="1501375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8.2.1.8 Requisitos de personal (</a:t>
            </a:r>
            <a:r>
              <a:rPr lang="es-CO" sz="4000" dirty="0" err="1" smtClean="0"/>
              <a:t>people</a:t>
            </a:r>
            <a:r>
              <a:rPr lang="es-CO" sz="4000" dirty="0" smtClean="0"/>
              <a:t> </a:t>
            </a:r>
            <a:r>
              <a:rPr lang="es-CO" sz="4000" dirty="0" err="1" smtClean="0"/>
              <a:t>requirements</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importante documentar las funciones y responsabilidades de todos los que se verían involucrados en la realización de las tareas del proyecto.</a:t>
            </a:r>
            <a:endParaRPr lang="fr-FR" dirty="0"/>
          </a:p>
        </p:txBody>
      </p:sp>
    </p:spTree>
    <p:extLst>
      <p:ext uri="{BB962C8B-B14F-4D97-AF65-F5344CB8AC3E}">
        <p14:creationId xmlns:p14="http://schemas.microsoft.com/office/powerpoint/2010/main" val="1373503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8.2.1.9 Disponibilidad y compromiso de las personas</a:t>
            </a:r>
            <a:endParaRPr lang="fr-FR" sz="4000" dirty="0"/>
          </a:p>
        </p:txBody>
      </p:sp>
      <p:sp>
        <p:nvSpPr>
          <p:cNvPr id="3" name="Content Placeholder 2"/>
          <p:cNvSpPr>
            <a:spLocks noGrp="1"/>
          </p:cNvSpPr>
          <p:nvPr>
            <p:ph idx="1"/>
          </p:nvPr>
        </p:nvSpPr>
        <p:spPr/>
        <p:txBody>
          <a:bodyPr/>
          <a:lstStyle/>
          <a:p>
            <a:r>
              <a:rPr lang="es-CO" dirty="0" smtClean="0"/>
              <a:t>Solo los miembros del equipo que estarán disponibles y que puedan comprometerse plenamente con el proyecto deben ser seleccionados.</a:t>
            </a:r>
          </a:p>
          <a:p>
            <a:r>
              <a:rPr lang="es-CO" dirty="0" smtClean="0"/>
              <a:t>Comúnmente es presentado en forma de calendario que muestra cuando los recursos humanos estarán disponibles para trabajar durante toda la duración del proyecto.</a:t>
            </a:r>
          </a:p>
          <a:p>
            <a:r>
              <a:rPr lang="es-CO" dirty="0" smtClean="0"/>
              <a:t>Idealmente los Scrum </a:t>
            </a:r>
            <a:r>
              <a:rPr lang="es-CO" dirty="0" err="1" smtClean="0"/>
              <a:t>Team</a:t>
            </a:r>
            <a:r>
              <a:rPr lang="es-CO" dirty="0" smtClean="0"/>
              <a:t> deberían tener de 6 -10 miembros</a:t>
            </a:r>
            <a:endParaRPr lang="fr-FR" dirty="0"/>
          </a:p>
        </p:txBody>
      </p:sp>
    </p:spTree>
    <p:extLst>
      <p:ext uri="{BB962C8B-B14F-4D97-AF65-F5344CB8AC3E}">
        <p14:creationId xmlns:p14="http://schemas.microsoft.com/office/powerpoint/2010/main" val="3348976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8.2.1.10 Matriz organizacional de Recursos</a:t>
            </a:r>
            <a:endParaRPr lang="fr-FR"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466" y="1825625"/>
            <a:ext cx="7451067" cy="4351338"/>
          </a:xfrm>
        </p:spPr>
      </p:pic>
    </p:spTree>
    <p:extLst>
      <p:ext uri="{BB962C8B-B14F-4D97-AF65-F5344CB8AC3E}">
        <p14:creationId xmlns:p14="http://schemas.microsoft.com/office/powerpoint/2010/main" val="2427006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8.2.1.11 Matriz de habilidades/destrezas</a:t>
            </a:r>
            <a:endParaRPr lang="fr-FR" dirty="0"/>
          </a:p>
        </p:txBody>
      </p:sp>
      <p:sp>
        <p:nvSpPr>
          <p:cNvPr id="3" name="Content Placeholder 2"/>
          <p:cNvSpPr>
            <a:spLocks noGrp="1"/>
          </p:cNvSpPr>
          <p:nvPr>
            <p:ph sz="half" idx="1"/>
          </p:nvPr>
        </p:nvSpPr>
        <p:spPr>
          <a:xfrm>
            <a:off x="838201" y="1825625"/>
            <a:ext cx="3382108" cy="4351338"/>
          </a:xfrm>
        </p:spPr>
        <p:txBody>
          <a:bodyPr/>
          <a:lstStyle/>
          <a:p>
            <a:r>
              <a:rPr lang="es-CO" dirty="0" smtClean="0"/>
              <a:t>Se utiliza para evaluar las carencias de habilidades y los requisitos de formación para los miembros del equipo.</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90688"/>
            <a:ext cx="6096000" cy="4038600"/>
          </a:xfrm>
          <a:prstGeom prst="rect">
            <a:avLst/>
          </a:prstGeom>
        </p:spPr>
      </p:pic>
    </p:spTree>
    <p:extLst>
      <p:ext uri="{BB962C8B-B14F-4D97-AF65-F5344CB8AC3E}">
        <p14:creationId xmlns:p14="http://schemas.microsoft.com/office/powerpoint/2010/main" val="62389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 Confirmar la realización de beneficios</a:t>
            </a:r>
            <a:endParaRPr lang="fr-FR" dirty="0"/>
          </a:p>
        </p:txBody>
      </p:sp>
      <p:sp>
        <p:nvSpPr>
          <p:cNvPr id="3" name="Content Placeholder 2"/>
          <p:cNvSpPr>
            <a:spLocks noGrp="1"/>
          </p:cNvSpPr>
          <p:nvPr>
            <p:ph sz="half" idx="1"/>
          </p:nvPr>
        </p:nvSpPr>
        <p:spPr/>
        <p:txBody>
          <a:bodyPr/>
          <a:lstStyle/>
          <a:p>
            <a:r>
              <a:rPr lang="es-CO" dirty="0"/>
              <a:t>Es importante verificar si los beneficios se están cumpliendo. Ya sea que los productos de un proyecto Scrum son tangibles o intangibles, se requieren técnicas de verificación adecuadas para confirmar que el </a:t>
            </a:r>
            <a:r>
              <a:rPr lang="es-CO" dirty="0" err="1"/>
              <a:t>Team</a:t>
            </a:r>
            <a:r>
              <a:rPr lang="es-CO" dirty="0"/>
              <a:t> esta creando los entregables que logran los beneficios y el valor definido en el inicio del proyecto.</a:t>
            </a:r>
            <a:endParaRPr lang="fr-FR" dirty="0"/>
          </a:p>
        </p:txBody>
      </p:sp>
      <p:sp>
        <p:nvSpPr>
          <p:cNvPr id="4" name="Content Placeholder 3"/>
          <p:cNvSpPr>
            <a:spLocks noGrp="1"/>
          </p:cNvSpPr>
          <p:nvPr>
            <p:ph sz="half" idx="2"/>
          </p:nvPr>
        </p:nvSpPr>
        <p:spPr/>
        <p:txBody>
          <a:bodyPr/>
          <a:lstStyle/>
          <a:p>
            <a:endParaRPr lang="fr-FR"/>
          </a:p>
        </p:txBody>
      </p:sp>
    </p:spTree>
    <p:extLst>
      <p:ext uri="{BB962C8B-B14F-4D97-AF65-F5344CB8AC3E}">
        <p14:creationId xmlns:p14="http://schemas.microsoft.com/office/powerpoint/2010/main" val="1446172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Herramientas</a:t>
            </a:r>
            <a:endParaRPr lang="fr-FR" dirty="0"/>
          </a:p>
        </p:txBody>
      </p:sp>
      <p:sp>
        <p:nvSpPr>
          <p:cNvPr id="8" name="Content Placeholder 7"/>
          <p:cNvSpPr>
            <a:spLocks noGrp="1"/>
          </p:cNvSpPr>
          <p:nvPr>
            <p:ph idx="1"/>
          </p:nvPr>
        </p:nvSpPr>
        <p:spPr/>
        <p:txBody>
          <a:bodyPr/>
          <a:lstStyle/>
          <a:p>
            <a:r>
              <a:rPr lang="es-CO" dirty="0" smtClean="0">
                <a:solidFill>
                  <a:schemeClr val="accent2">
                    <a:lumMod val="75000"/>
                  </a:schemeClr>
                </a:solidFill>
              </a:rPr>
              <a:t>Criterio de selección *</a:t>
            </a:r>
          </a:p>
          <a:p>
            <a:r>
              <a:rPr lang="es-CO" dirty="0" smtClean="0"/>
              <a:t>Asesoramiento de Expertos de RH</a:t>
            </a:r>
          </a:p>
          <a:p>
            <a:r>
              <a:rPr lang="es-CO" dirty="0" smtClean="0"/>
              <a:t>Capacitación y costos de capacitación</a:t>
            </a:r>
          </a:p>
          <a:p>
            <a:r>
              <a:rPr lang="es-CO" dirty="0" smtClean="0"/>
              <a:t>Costos de recursos</a:t>
            </a:r>
            <a:endParaRPr lang="fr-FR" dirty="0"/>
          </a:p>
        </p:txBody>
      </p:sp>
    </p:spTree>
    <p:extLst>
      <p:ext uri="{BB962C8B-B14F-4D97-AF65-F5344CB8AC3E}">
        <p14:creationId xmlns:p14="http://schemas.microsoft.com/office/powerpoint/2010/main" val="3744549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8.2.2.1 Criterios de selección</a:t>
            </a:r>
            <a:endParaRPr lang="fr-FR" dirty="0"/>
          </a:p>
        </p:txBody>
      </p:sp>
      <p:sp>
        <p:nvSpPr>
          <p:cNvPr id="3" name="Content Placeholder 2"/>
          <p:cNvSpPr>
            <a:spLocks noGrp="1"/>
          </p:cNvSpPr>
          <p:nvPr>
            <p:ph idx="1"/>
          </p:nvPr>
        </p:nvSpPr>
        <p:spPr/>
        <p:txBody>
          <a:bodyPr/>
          <a:lstStyle/>
          <a:p>
            <a:r>
              <a:rPr lang="es-CO" dirty="0" smtClean="0"/>
              <a:t>En la identificación de los </a:t>
            </a:r>
            <a:r>
              <a:rPr lang="es-CO" dirty="0" err="1" smtClean="0"/>
              <a:t>stakeholders</a:t>
            </a:r>
            <a:r>
              <a:rPr lang="es-CO" dirty="0" smtClean="0"/>
              <a:t>, es importante recordar que los socios incluyen a todos los clientes, usuarios y patrocinadores, quienes a menudo interactúan con el Propietario del producto, Scrum Master y Equipo Scrum para proveer entradas y facilitar la creación de los productos del proyecto.</a:t>
            </a:r>
          </a:p>
          <a:p>
            <a:r>
              <a:rPr lang="es-CO" dirty="0" smtClean="0"/>
              <a:t>Scrum Master</a:t>
            </a:r>
          </a:p>
          <a:p>
            <a:pPr lvl="1"/>
            <a:r>
              <a:rPr lang="es-CO" dirty="0" smtClean="0"/>
              <a:t>Habilidades para la resolución de problemas</a:t>
            </a:r>
          </a:p>
          <a:p>
            <a:pPr lvl="1"/>
            <a:r>
              <a:rPr lang="es-CO" dirty="0" smtClean="0"/>
              <a:t>Disponibilidad</a:t>
            </a:r>
          </a:p>
          <a:p>
            <a:pPr lvl="1"/>
            <a:r>
              <a:rPr lang="es-CO" dirty="0" smtClean="0"/>
              <a:t>Compromiso</a:t>
            </a:r>
          </a:p>
          <a:p>
            <a:pPr lvl="1"/>
            <a:r>
              <a:rPr lang="es-CO" dirty="0" smtClean="0"/>
              <a:t>Estilo de liderazgo </a:t>
            </a:r>
            <a:r>
              <a:rPr lang="es-CO" smtClean="0"/>
              <a:t>y servicio</a:t>
            </a:r>
            <a:endParaRPr lang="fr-FR" dirty="0"/>
          </a:p>
        </p:txBody>
      </p:sp>
    </p:spTree>
    <p:extLst>
      <p:ext uri="{BB962C8B-B14F-4D97-AF65-F5344CB8AC3E}">
        <p14:creationId xmlns:p14="http://schemas.microsoft.com/office/powerpoint/2010/main" val="4217546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8.2.2.3 Formación y costos de capacitación</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debería evaluar las necesidades de capación de los miembros potenciales del equipo y facilitar la formación para eliminar tal carencia.</a:t>
            </a:r>
          </a:p>
          <a:p>
            <a:endParaRPr lang="es-CO" dirty="0"/>
          </a:p>
          <a:p>
            <a:r>
              <a:rPr lang="es-CO" dirty="0" smtClean="0"/>
              <a:t>Una formación adecuada se debe proporcionar a los miembros del equipo Scrum, tanto antes del inicio de los trabajos como también mientras están trabajando en los proyectos.</a:t>
            </a:r>
            <a:endParaRPr lang="fr-FR" dirty="0"/>
          </a:p>
        </p:txBody>
      </p:sp>
    </p:spTree>
    <p:extLst>
      <p:ext uri="{BB962C8B-B14F-4D97-AF65-F5344CB8AC3E}">
        <p14:creationId xmlns:p14="http://schemas.microsoft.com/office/powerpoint/2010/main" val="41297330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8.2.2.4 Costo de los recursos</a:t>
            </a:r>
            <a:endParaRPr lang="fr-FR" dirty="0"/>
          </a:p>
        </p:txBody>
      </p:sp>
      <p:sp>
        <p:nvSpPr>
          <p:cNvPr id="3" name="Content Placeholder 2"/>
          <p:cNvSpPr>
            <a:spLocks noGrp="1"/>
          </p:cNvSpPr>
          <p:nvPr>
            <p:ph idx="1"/>
          </p:nvPr>
        </p:nvSpPr>
        <p:spPr/>
        <p:txBody>
          <a:bodyPr/>
          <a:lstStyle/>
          <a:p>
            <a:r>
              <a:rPr lang="es-CO" dirty="0" smtClean="0"/>
              <a:t>Una de las consideraciones en la selección de las personas tiene que ver con las ventajas y desventajas relacionadas con el nivel de experiencia en comparación al salario.</a:t>
            </a:r>
          </a:p>
          <a:p>
            <a:endParaRPr lang="es-CO" dirty="0"/>
          </a:p>
          <a:p>
            <a:endParaRPr lang="fr-FR" dirty="0"/>
          </a:p>
        </p:txBody>
      </p:sp>
    </p:spTree>
    <p:extLst>
      <p:ext uri="{BB962C8B-B14F-4D97-AF65-F5344CB8AC3E}">
        <p14:creationId xmlns:p14="http://schemas.microsoft.com/office/powerpoint/2010/main" val="27743372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Identificado*</a:t>
            </a:r>
          </a:p>
          <a:p>
            <a:r>
              <a:rPr lang="es-CO" dirty="0" err="1" smtClean="0">
                <a:solidFill>
                  <a:schemeClr val="accent2">
                    <a:lumMod val="50000"/>
                  </a:schemeClr>
                </a:solidFill>
              </a:rPr>
              <a:t>Stakeholders</a:t>
            </a:r>
            <a:r>
              <a:rPr lang="es-CO" dirty="0" smtClean="0">
                <a:solidFill>
                  <a:schemeClr val="accent2">
                    <a:lumMod val="50000"/>
                  </a:schemeClr>
                </a:solidFill>
              </a:rPr>
              <a:t> identificados*</a:t>
            </a:r>
            <a:endParaRPr lang="fr-FR" dirty="0">
              <a:solidFill>
                <a:schemeClr val="accent2">
                  <a:lumMod val="50000"/>
                </a:schemeClr>
              </a:solidFill>
            </a:endParaRPr>
          </a:p>
        </p:txBody>
      </p:sp>
    </p:spTree>
    <p:extLst>
      <p:ext uri="{BB962C8B-B14F-4D97-AF65-F5344CB8AC3E}">
        <p14:creationId xmlns:p14="http://schemas.microsoft.com/office/powerpoint/2010/main" val="1742061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 Formación de un Equipo Scrum</a:t>
            </a:r>
            <a:endParaRPr lang="fr-FR" dirty="0"/>
          </a:p>
        </p:txBody>
      </p:sp>
      <p:pic>
        <p:nvPicPr>
          <p:cNvPr id="4" name="Content Placeholder 3"/>
          <p:cNvPicPr>
            <a:picLocks noGrp="1" noChangeAspect="1"/>
          </p:cNvPicPr>
          <p:nvPr>
            <p:ph idx="1"/>
          </p:nvPr>
        </p:nvPicPr>
        <p:blipFill>
          <a:blip r:embed="rId2"/>
          <a:stretch>
            <a:fillRect/>
          </a:stretch>
        </p:blipFill>
        <p:spPr>
          <a:xfrm>
            <a:off x="2288579" y="1825625"/>
            <a:ext cx="7614841" cy="4351338"/>
          </a:xfrm>
          <a:prstGeom prst="rect">
            <a:avLst/>
          </a:prstGeom>
        </p:spPr>
      </p:pic>
    </p:spTree>
    <p:extLst>
      <p:ext uri="{BB962C8B-B14F-4D97-AF65-F5344CB8AC3E}">
        <p14:creationId xmlns:p14="http://schemas.microsoft.com/office/powerpoint/2010/main" val="2018385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Scrum Master*</a:t>
            </a:r>
          </a:p>
          <a:p>
            <a:r>
              <a:rPr lang="es-CO" dirty="0" smtClean="0">
                <a:solidFill>
                  <a:schemeClr val="accent2">
                    <a:lumMod val="50000"/>
                  </a:schemeClr>
                </a:solidFill>
              </a:rPr>
              <a:t>Declaración de la visión del Proyecto *</a:t>
            </a:r>
          </a:p>
          <a:p>
            <a:r>
              <a:rPr lang="es-CO" dirty="0" smtClean="0"/>
              <a:t>Jefe propietario del producto</a:t>
            </a:r>
          </a:p>
          <a:p>
            <a:r>
              <a:rPr lang="es-CO" dirty="0" smtClean="0"/>
              <a:t>Requisitos de personal</a:t>
            </a:r>
          </a:p>
          <a:p>
            <a:r>
              <a:rPr lang="es-CO" dirty="0" smtClean="0"/>
              <a:t>Disponibilidad y compromisos</a:t>
            </a:r>
          </a:p>
          <a:p>
            <a:r>
              <a:rPr lang="es-CO" dirty="0" smtClean="0"/>
              <a:t>Matriz de recursos</a:t>
            </a:r>
          </a:p>
          <a:p>
            <a:r>
              <a:rPr lang="es-CO" dirty="0" smtClean="0"/>
              <a:t>Matriz de destrezas</a:t>
            </a:r>
          </a:p>
          <a:p>
            <a:r>
              <a:rPr lang="es-CO" dirty="0" smtClean="0"/>
              <a:t>Requerimiento de recursos</a:t>
            </a:r>
          </a:p>
          <a:p>
            <a:endParaRPr lang="es-CO" dirty="0" smtClean="0"/>
          </a:p>
          <a:p>
            <a:endParaRPr lang="fr-FR" dirty="0"/>
          </a:p>
        </p:txBody>
      </p:sp>
    </p:spTree>
    <p:extLst>
      <p:ext uri="{BB962C8B-B14F-4D97-AF65-F5344CB8AC3E}">
        <p14:creationId xmlns:p14="http://schemas.microsoft.com/office/powerpoint/2010/main" val="4202968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8.3.1.9 Requisitos de recursos</a:t>
            </a:r>
            <a:endParaRPr lang="fr-FR" dirty="0"/>
          </a:p>
        </p:txBody>
      </p:sp>
      <p:sp>
        <p:nvSpPr>
          <p:cNvPr id="3" name="Content Placeholder 2"/>
          <p:cNvSpPr>
            <a:spLocks noGrp="1"/>
          </p:cNvSpPr>
          <p:nvPr>
            <p:ph idx="1"/>
          </p:nvPr>
        </p:nvSpPr>
        <p:spPr/>
        <p:txBody>
          <a:bodyPr/>
          <a:lstStyle/>
          <a:p>
            <a:r>
              <a:rPr lang="es-CO" dirty="0" smtClean="0"/>
              <a:t>Incluyen todos los recursos, sean personas o no, necesarios para que el equipo trabaje con eficacia.</a:t>
            </a:r>
          </a:p>
          <a:p>
            <a:pPr lvl="1"/>
            <a:r>
              <a:rPr lang="es-CO" dirty="0" smtClean="0"/>
              <a:t>Infraestructura de oficinas</a:t>
            </a:r>
          </a:p>
          <a:p>
            <a:pPr lvl="1"/>
            <a:r>
              <a:rPr lang="es-CO" dirty="0" smtClean="0"/>
              <a:t>Espacios de reunión</a:t>
            </a:r>
          </a:p>
          <a:p>
            <a:pPr lvl="1"/>
            <a:r>
              <a:rPr lang="es-CO" dirty="0" smtClean="0"/>
              <a:t>Equipos de trabajo</a:t>
            </a:r>
          </a:p>
          <a:p>
            <a:pPr lvl="1"/>
            <a:r>
              <a:rPr lang="es-CO" dirty="0" err="1" smtClean="0"/>
              <a:t>Scrumboards</a:t>
            </a:r>
            <a:endParaRPr lang="es-CO" dirty="0" smtClean="0"/>
          </a:p>
          <a:p>
            <a:pPr lvl="1"/>
            <a:r>
              <a:rPr lang="es-CO" dirty="0" smtClean="0"/>
              <a:t>Herramientas de colaboración</a:t>
            </a:r>
          </a:p>
          <a:p>
            <a:pPr lvl="1"/>
            <a:r>
              <a:rPr lang="es-CO" dirty="0" smtClean="0"/>
              <a:t>Videoconferencia</a:t>
            </a:r>
          </a:p>
          <a:p>
            <a:pPr lvl="1"/>
            <a:r>
              <a:rPr lang="es-CO" dirty="0" smtClean="0"/>
              <a:t>Repositorio de documentos compartidos</a:t>
            </a:r>
            <a:endParaRPr lang="fr-FR" dirty="0"/>
          </a:p>
        </p:txBody>
      </p:sp>
    </p:spTree>
    <p:extLst>
      <p:ext uri="{BB962C8B-B14F-4D97-AF65-F5344CB8AC3E}">
        <p14:creationId xmlns:p14="http://schemas.microsoft.com/office/powerpoint/2010/main" val="483409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Selección del Equipo Scrum*</a:t>
            </a:r>
          </a:p>
          <a:p>
            <a:r>
              <a:rPr lang="es-CO" dirty="0" smtClean="0"/>
              <a:t>Asesoramiento de expertos en RH</a:t>
            </a:r>
          </a:p>
          <a:p>
            <a:r>
              <a:rPr lang="es-CO" dirty="0" smtClean="0"/>
              <a:t>Costos del personal</a:t>
            </a:r>
          </a:p>
          <a:p>
            <a:r>
              <a:rPr lang="es-CO" dirty="0" smtClean="0"/>
              <a:t>Capacitación y costos</a:t>
            </a:r>
          </a:p>
          <a:p>
            <a:r>
              <a:rPr lang="es-CO" dirty="0" smtClean="0"/>
              <a:t>Costos de recursos</a:t>
            </a:r>
            <a:endParaRPr lang="fr-FR" dirty="0"/>
          </a:p>
        </p:txBody>
      </p:sp>
    </p:spTree>
    <p:extLst>
      <p:ext uri="{BB962C8B-B14F-4D97-AF65-F5344CB8AC3E}">
        <p14:creationId xmlns:p14="http://schemas.microsoft.com/office/powerpoint/2010/main" val="479407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8.3.2.1 Selección del Equipo Scrum*</a:t>
            </a:r>
            <a:endParaRPr lang="fr-FR" dirty="0"/>
          </a:p>
        </p:txBody>
      </p:sp>
      <p:sp>
        <p:nvSpPr>
          <p:cNvPr id="3" name="Content Placeholder 2"/>
          <p:cNvSpPr>
            <a:spLocks noGrp="1"/>
          </p:cNvSpPr>
          <p:nvPr>
            <p:ph idx="1"/>
          </p:nvPr>
        </p:nvSpPr>
        <p:spPr/>
        <p:txBody>
          <a:bodyPr/>
          <a:lstStyle/>
          <a:p>
            <a:r>
              <a:rPr lang="es-CO" dirty="0" smtClean="0"/>
              <a:t>Tener miembros adecuados para el equipo es vital para la entrega exitosa de los proyectos Scrum.</a:t>
            </a:r>
          </a:p>
          <a:p>
            <a:r>
              <a:rPr lang="es-CO" dirty="0" smtClean="0"/>
              <a:t>Los miembros del Equipo Scrum son </a:t>
            </a:r>
            <a:r>
              <a:rPr lang="es-CO" i="1" dirty="0" smtClean="0"/>
              <a:t>generalistas/especialistas</a:t>
            </a:r>
            <a:r>
              <a:rPr lang="es-CO" dirty="0" smtClean="0"/>
              <a:t> ya que cuentan con conocimiento de diversos campos y son expertos en al menos uno.</a:t>
            </a:r>
          </a:p>
          <a:p>
            <a:r>
              <a:rPr lang="es-CO" dirty="0" smtClean="0"/>
              <a:t>Los miembros ideales del Equipo Scrum son independientes, auto-organizados, se enfocan en el cliente y tienen un sentido alto de responsabilidad y colaboración.</a:t>
            </a:r>
            <a:endParaRPr lang="fr-FR" dirty="0"/>
          </a:p>
        </p:txBody>
      </p:sp>
    </p:spTree>
    <p:extLst>
      <p:ext uri="{BB962C8B-B14F-4D97-AF65-F5344CB8AC3E}">
        <p14:creationId xmlns:p14="http://schemas.microsoft.com/office/powerpoint/2010/main" val="3819178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11156</TotalTime>
  <Words>12747</Words>
  <Application>Microsoft Office PowerPoint</Application>
  <PresentationFormat>Widescreen</PresentationFormat>
  <Paragraphs>1148</Paragraphs>
  <Slides>263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263</vt:i4>
      </vt:variant>
    </vt:vector>
  </HeadingPairs>
  <TitlesOfParts>
    <vt:vector size="268" baseType="lpstr">
      <vt:lpstr>Arial</vt:lpstr>
      <vt:lpstr>Calibri</vt:lpstr>
      <vt:lpstr>Calibri Light</vt:lpstr>
      <vt:lpstr>Cambria Math</vt:lpstr>
      <vt:lpstr>Office Theme</vt:lpstr>
      <vt:lpstr>Scrum Master</vt:lpstr>
      <vt:lpstr>4.5.1 Justificación del proyecto</vt:lpstr>
      <vt:lpstr>Técnicas de Justificación</vt:lpstr>
      <vt:lpstr>4.5.2 Planing for value</vt:lpstr>
      <vt:lpstr>4.5.3 Relative prioritization ranking</vt:lpstr>
      <vt:lpstr>4.5.4 Story Mapping </vt:lpstr>
      <vt:lpstr>4.6 Continuous Value Justification</vt:lpstr>
      <vt:lpstr>4.6.2 Cumulative flow diagram (CFD)</vt:lpstr>
      <vt:lpstr>4.7 Confirmar la realización de beneficios</vt:lpstr>
      <vt:lpstr>4.7.1 Prototipos, simulaciones y demostraciones</vt:lpstr>
      <vt:lpstr>Scrum Master</vt:lpstr>
      <vt:lpstr>5.3 Definicion de “calidad”</vt:lpstr>
      <vt:lpstr>PowerPoint Presentation</vt:lpstr>
      <vt:lpstr>PowerPoint Presentation</vt:lpstr>
      <vt:lpstr>5.4 Acceptance criteria Prioritized Product Backlog</vt:lpstr>
      <vt:lpstr>PowerPoint Presentation</vt:lpstr>
      <vt:lpstr>5.4.1 Escribiendo Acceptance Criteria</vt:lpstr>
      <vt:lpstr>5.4.3 Definicion de Done </vt:lpstr>
      <vt:lpstr>PowerPoint Presentation</vt:lpstr>
      <vt:lpstr>PowerPoint Presentation</vt:lpstr>
      <vt:lpstr>5.4.4 Aceptacion o rechazo de elementos de Prioritized Product Backlog</vt:lpstr>
      <vt:lpstr>5.5 Quality Managemenet</vt:lpstr>
      <vt:lpstr>5.5.1 Quality planning</vt:lpstr>
      <vt:lpstr>Causas de Technical debt</vt:lpstr>
      <vt:lpstr>PowerPoint Presentation</vt:lpstr>
      <vt:lpstr>5.5.2 Quality Control y Quality Assurance</vt:lpstr>
      <vt:lpstr>5.5.3 Plan-Do-Check-Act (PDCA)</vt:lpstr>
      <vt:lpstr>PowerPoint Presentation</vt:lpstr>
      <vt:lpstr>PowerPoint Presentation</vt:lpstr>
      <vt:lpstr>6. Cambio</vt:lpstr>
      <vt:lpstr>PowerPoint Presentation</vt:lpstr>
      <vt:lpstr>6.3.1. Unapproved and Approved Change Requests</vt:lpstr>
      <vt:lpstr>PowerPoint Presentation</vt:lpstr>
      <vt:lpstr>Actualización Prioritized produc backlog </vt:lpstr>
      <vt:lpstr>6.4.2 El logro de la flexibilidad</vt:lpstr>
      <vt:lpstr>PowerPoint Presentation</vt:lpstr>
      <vt:lpstr>6.4.2.2 Flexibilidad a través de Tiempo asignado</vt:lpstr>
      <vt:lpstr>6.5.1.2.1 Reunión eficaz del Product Backlog Review (sesión de mantenimiento del Prioritized Product Backlog)</vt:lpstr>
      <vt:lpstr>6.5.1.3 Gestión de cambios durante demostraciones y validación del Sprint</vt:lpstr>
      <vt:lpstr>7.3 Riesgos</vt:lpstr>
      <vt:lpstr>PowerPoint Presentation</vt:lpstr>
      <vt:lpstr>7.3.1 Diferencias entre Risks e Issues</vt:lpstr>
      <vt:lpstr>PowerPoint Presentation</vt:lpstr>
      <vt:lpstr>7.3.2 Risk Attitude</vt:lpstr>
      <vt:lpstr>PowerPoint Presentation</vt:lpstr>
      <vt:lpstr>7.4 Procedimiento de gestión de Riegos</vt:lpstr>
      <vt:lpstr>7.4.1 Risk Identification</vt:lpstr>
      <vt:lpstr>7.4.1.1 Tecnicas de Risk Identification </vt:lpstr>
      <vt:lpstr>7.4.2 Risk Assessment (evaluación)</vt:lpstr>
      <vt:lpstr>7.4.2.1 Tecnicas de Risk Assessment</vt:lpstr>
      <vt:lpstr>PowerPoint Presentation</vt:lpstr>
      <vt:lpstr>PowerPoint Presentation</vt:lpstr>
      <vt:lpstr>PowerPoint Presentation</vt:lpstr>
      <vt:lpstr>Matriz de probabilidad e impacto</vt:lpstr>
      <vt:lpstr>PowerPoint Presentation</vt:lpstr>
      <vt:lpstr>7.4.3 Risk prioritization</vt:lpstr>
      <vt:lpstr>PowerPoint Presentation</vt:lpstr>
      <vt:lpstr>7.4.4 Risk Mitigation</vt:lpstr>
      <vt:lpstr>7.4.5 Risk Communication</vt:lpstr>
      <vt:lpstr>Risk Burndown Chart</vt:lpstr>
      <vt:lpstr>7.5 Reducción del Riesgo</vt:lpstr>
      <vt:lpstr>Responsabilidades del Riesgo</vt:lpstr>
      <vt:lpstr>Conclusiones acerca del riesgo</vt:lpstr>
      <vt:lpstr>8. INICIAR</vt:lpstr>
      <vt:lpstr>8.1 Crear la visión del proyecto</vt:lpstr>
      <vt:lpstr>8. Iniciar</vt:lpstr>
      <vt:lpstr>Entradas</vt:lpstr>
      <vt:lpstr>Caso de negocio</vt:lpstr>
      <vt:lpstr>8.1.1.2 Programa propietario del producto</vt:lpstr>
      <vt:lpstr>8.1.1.3 Program Scrum Master</vt:lpstr>
      <vt:lpstr>8.1.1.4 Program Stakeholder</vt:lpstr>
      <vt:lpstr>8.1.1.5 Jefe propietario del producto </vt:lpstr>
      <vt:lpstr>8.1.2 Herramientas</vt:lpstr>
      <vt:lpstr>PowerPoint Presentation</vt:lpstr>
      <vt:lpstr>8.1.2.1 Reunión de la Visión del Proyecto </vt:lpstr>
      <vt:lpstr>8.1.2.2 Sesiones JAD (Joint Application Design)</vt:lpstr>
      <vt:lpstr>8.1.2.3 Análisis SWOT = FODA</vt:lpstr>
      <vt:lpstr>8.1.2.4 Análisis GAP</vt:lpstr>
      <vt:lpstr>8.1.3 Salidas</vt:lpstr>
      <vt:lpstr>8.1.3.1 Identificación Product Owner *</vt:lpstr>
      <vt:lpstr>8.1.3.2 Reunión de las visión del proyecto *</vt:lpstr>
      <vt:lpstr>8.1.3.3 Acta de constitución del proyecto (Project charter)</vt:lpstr>
      <vt:lpstr>8.1.3.4 Presupuesto del proyecto (Project budget)</vt:lpstr>
      <vt:lpstr>8.2 Identificar al Scrum Master y socios</vt:lpstr>
      <vt:lpstr>Entradas</vt:lpstr>
      <vt:lpstr>8.2.1.8 Requisitos de personal (people requirements)</vt:lpstr>
      <vt:lpstr>8.2.1.9 Disponibilidad y compromiso de las personas</vt:lpstr>
      <vt:lpstr>8.2.1.10 Matriz organizacional de Recursos</vt:lpstr>
      <vt:lpstr>8.2.1.11 Matriz de habilidades/destrezas</vt:lpstr>
      <vt:lpstr>Herramientas</vt:lpstr>
      <vt:lpstr>8.2.2.1 Criterios de selección</vt:lpstr>
      <vt:lpstr>8.2.2.3 Formación y costos de capacitación</vt:lpstr>
      <vt:lpstr>8.2.2.4 Costo de los recursos</vt:lpstr>
      <vt:lpstr>Salidas</vt:lpstr>
      <vt:lpstr>8.3 Formación de un Equipo Scrum</vt:lpstr>
      <vt:lpstr>Entradas</vt:lpstr>
      <vt:lpstr>8.3.1.9 Requisitos de recursos</vt:lpstr>
      <vt:lpstr>Herramientas</vt:lpstr>
      <vt:lpstr>8.3.2.1 Selección del Equipo Scrum*</vt:lpstr>
      <vt:lpstr>Salidas</vt:lpstr>
      <vt:lpstr>8.3.3.1 Equipo Scrum identificado*</vt:lpstr>
      <vt:lpstr>8.3.3.3 Plan de colaboracion</vt:lpstr>
      <vt:lpstr>8.4 Desarrollo de épicas</vt:lpstr>
      <vt:lpstr>Entradas</vt:lpstr>
      <vt:lpstr>8.4.1.8 Leyes y regulaciones</vt:lpstr>
      <vt:lpstr>8.4.1.9 Los contratos aplicables</vt:lpstr>
      <vt:lpstr>8.4.1.10 Información previa de proyectos</vt:lpstr>
      <vt:lpstr>Herramientas</vt:lpstr>
      <vt:lpstr>8.4.2.1 Reunión de grupo de usuarios</vt:lpstr>
      <vt:lpstr>8.4.2.2 Taller de historias de usuario </vt:lpstr>
      <vt:lpstr>8.4.2.3 Reunión de grupo de enfoque</vt:lpstr>
      <vt:lpstr>PowerPoint Presentation</vt:lpstr>
      <vt:lpstr>8.4.2.4 Entrevistas con usuarios o clientes</vt:lpstr>
      <vt:lpstr>Técnicas de Identificación de Riesgos </vt:lpstr>
      <vt:lpstr>Salidas</vt:lpstr>
      <vt:lpstr>8.4.3.1 Epicas *</vt:lpstr>
      <vt:lpstr>8.4.3.2 Personas*</vt:lpstr>
      <vt:lpstr>Ejemplo persona para un sitio web de viajes</vt:lpstr>
      <vt:lpstr>8.5 Creación de la lista priorizada de pendientes de producto</vt:lpstr>
      <vt:lpstr>Entradas</vt:lpstr>
      <vt:lpstr>8.5.1.7 Requisitos de negocio</vt:lpstr>
      <vt:lpstr>Herramientas</vt:lpstr>
      <vt:lpstr>Salidas</vt:lpstr>
      <vt:lpstr>8.5.3.1 Lista priorizada de pendientes del producto *</vt:lpstr>
      <vt:lpstr>PowerPoint Presentation</vt:lpstr>
      <vt:lpstr>PowerPoint Presentation</vt:lpstr>
      <vt:lpstr>8.5.3.2 Criterio de terminado*</vt:lpstr>
      <vt:lpstr>PowerPoint Presentation</vt:lpstr>
      <vt:lpstr>8.6 Realizar el plan de lanzamiento</vt:lpstr>
      <vt:lpstr>Entradas</vt:lpstr>
      <vt:lpstr>Herramientas</vt:lpstr>
      <vt:lpstr>8.6.2.1 Sesiones de planificación del lanzamiento</vt:lpstr>
      <vt:lpstr>8.6.2.2 Métodos de priorización del lanzamiento</vt:lpstr>
      <vt:lpstr>Salidas</vt:lpstr>
      <vt:lpstr>8.6.3.1 Release Planning</vt:lpstr>
      <vt:lpstr>8.6.3.2 Longitud del Sprint</vt:lpstr>
      <vt:lpstr>9. PLANERA Y ESTIMAR</vt:lpstr>
      <vt:lpstr>9.1 Crear Historias de usuario</vt:lpstr>
      <vt:lpstr>9.1 Crear historias de usuario</vt:lpstr>
      <vt:lpstr>Herramientas</vt:lpstr>
      <vt:lpstr>9.1.2.1 Experiencia para escribir historias de usuario *</vt:lpstr>
      <vt:lpstr>9.1.2.4 Reunión de grupo de enfoque</vt:lpstr>
      <vt:lpstr>9.1.2.7 Métodos de estimación de historias de usuario</vt:lpstr>
      <vt:lpstr>Salidas</vt:lpstr>
      <vt:lpstr>9.1.3.1 Historias de usuario *</vt:lpstr>
      <vt:lpstr>9.1.3.2 Criterio de aceptación de la historia de usuario</vt:lpstr>
      <vt:lpstr>9.2 Aprobar, estimar y asignar historias de usuario</vt:lpstr>
      <vt:lpstr>Entradas</vt:lpstr>
      <vt:lpstr>Herramientas</vt:lpstr>
      <vt:lpstr>9.2.2.2 Planning poker</vt:lpstr>
      <vt:lpstr>9.2.2.3 Puño de cinco (Fist of five)</vt:lpstr>
      <vt:lpstr>9.2.2.4 Puntos por estimación del costo</vt:lpstr>
      <vt:lpstr>9.2.2.5 Otras técnicas de estimacion</vt:lpstr>
      <vt:lpstr>Salidas</vt:lpstr>
      <vt:lpstr>9.2.3.1 Historias de usuario Aprobadas, estimadas y asignadas *</vt:lpstr>
      <vt:lpstr>9.3 Elaboración de tareas</vt:lpstr>
      <vt:lpstr>Entradas</vt:lpstr>
      <vt:lpstr>Herramientas</vt:lpstr>
      <vt:lpstr>9.3.2.1 Reunión de planificación de tareas *</vt:lpstr>
      <vt:lpstr>Agenda reunión de planificación de tareas</vt:lpstr>
      <vt:lpstr>9.3.2.2 Tarjetas de vocabulario (Index cards)</vt:lpstr>
      <vt:lpstr>9.3.2.3 Descomposición (segmentación)</vt:lpstr>
      <vt:lpstr>9.3.2.4 Determinación de dependencias</vt:lpstr>
      <vt:lpstr>PowerPoint Presentation</vt:lpstr>
      <vt:lpstr>Salidas</vt:lpstr>
      <vt:lpstr>9.3.3.1 Lista de tareas*</vt:lpstr>
      <vt:lpstr>9.3.3.2 Historias de usuario aprobadas, estimadas y comprometidas actualizadas</vt:lpstr>
      <vt:lpstr>9.3.3.3 Dependencias</vt:lpstr>
      <vt:lpstr>9.4 Estimar tareas</vt:lpstr>
      <vt:lpstr>Entradas</vt:lpstr>
      <vt:lpstr>Herramientas</vt:lpstr>
      <vt:lpstr>9.4.2.1 Reuniones de estimación de trabajo *</vt:lpstr>
      <vt:lpstr>9.4.2.2 Criterio de estimación*</vt:lpstr>
      <vt:lpstr>Salidas</vt:lpstr>
      <vt:lpstr>9.4.3.1 Effort estimated task list *</vt:lpstr>
      <vt:lpstr>9.5 Elaboración de lista de pendientes del Sprint*</vt:lpstr>
      <vt:lpstr>Entradas</vt:lpstr>
      <vt:lpstr>9.5.1.4 Velocidad del Sprint previo</vt:lpstr>
      <vt:lpstr>9.5.1.6 Calendario de equipo</vt:lpstr>
      <vt:lpstr>Herramientas</vt:lpstr>
      <vt:lpstr>9.5.2.1 Reunión de planificación del sprint *</vt:lpstr>
      <vt:lpstr>Sprint Burndown chart</vt:lpstr>
      <vt:lpstr>9.5.2.2 Sprint Tracking tools</vt:lpstr>
      <vt:lpstr>Thrello</vt:lpstr>
      <vt:lpstr>Salidas</vt:lpstr>
      <vt:lpstr>10. Implementar</vt:lpstr>
      <vt:lpstr>10.1 Crear Entregables</vt:lpstr>
      <vt:lpstr>Entradas</vt:lpstr>
      <vt:lpstr>10.1.1.3 Scrumboard *</vt:lpstr>
      <vt:lpstr>10.1.1.4 Registro de impedimentos *</vt:lpstr>
      <vt:lpstr>Herramientas</vt:lpstr>
      <vt:lpstr>10.1.2.1 Experiencia del equipo</vt:lpstr>
      <vt:lpstr>10.1.2.2 Software</vt:lpstr>
      <vt:lpstr>Salidas</vt:lpstr>
      <vt:lpstr>10.1.3.1 Entregables del Sprint *</vt:lpstr>
      <vt:lpstr>10.1.3.2 Scrumboard actualizado *</vt:lpstr>
      <vt:lpstr>10.1.3.6 Riesgos Mitigados</vt:lpstr>
      <vt:lpstr>10.2 Llevar a cabo el Standup diario</vt:lpstr>
      <vt:lpstr>Entradas</vt:lpstr>
      <vt:lpstr>10.2.1.6 Experiencia del día previo</vt:lpstr>
      <vt:lpstr>Herramientas</vt:lpstr>
      <vt:lpstr>10.2.2.2 Tres preguntas diarias</vt:lpstr>
      <vt:lpstr>10.2.2.3 Sala de guerra</vt:lpstr>
      <vt:lpstr>Salidas</vt:lpstr>
      <vt:lpstr>10.2.3.3 Equipo Scrum motivado</vt:lpstr>
      <vt:lpstr>10.3 Mantenimiento de la lista priorizada de pendientes del producto</vt:lpstr>
      <vt:lpstr>Entradas</vt:lpstr>
      <vt:lpstr>10.3.1.3 Entregables rechazados</vt:lpstr>
      <vt:lpstr>Herramientas</vt:lpstr>
      <vt:lpstr>10.3.2.1 Reunión de repaso de Priorización de la lista de producto</vt:lpstr>
      <vt:lpstr>10.3.2.2. Técnicas de comunicación</vt:lpstr>
      <vt:lpstr>Salidas</vt:lpstr>
      <vt:lpstr>11. Revisión y Retrospectiva</vt:lpstr>
      <vt:lpstr>11.1 Convocar Scrum de Scrums</vt:lpstr>
      <vt:lpstr>Entradas</vt:lpstr>
      <vt:lpstr>11.1.1.1 Scrum Master o representante del equipo *</vt:lpstr>
      <vt:lpstr>11.1.1.2 Jefe Scrum Master</vt:lpstr>
      <vt:lpstr>11.1.1.4 Agenda de la reunión</vt:lpstr>
      <vt:lpstr>Herramientas</vt:lpstr>
      <vt:lpstr>11.1.2.1 Reunión Scrum de Scrums</vt:lpstr>
      <vt:lpstr>11.1.2.2 Cuatro preguntas por equipo *</vt:lpstr>
      <vt:lpstr>11.1.2.3 Videoconferencia</vt:lpstr>
      <vt:lpstr>Salidas</vt:lpstr>
      <vt:lpstr>11.1.3.1 Mejor coordinación del Equipo</vt:lpstr>
      <vt:lpstr>11.1.3.2 Incidentes resueltos</vt:lpstr>
      <vt:lpstr>11.2 Demostración y validación del Sprint</vt:lpstr>
      <vt:lpstr>Entradas</vt:lpstr>
      <vt:lpstr>Herramientas</vt:lpstr>
      <vt:lpstr>11.2.2.1 Reunión de revisión del Sprint *</vt:lpstr>
      <vt:lpstr>Salidas</vt:lpstr>
      <vt:lpstr>11.2.3.1 Entregables aceptados</vt:lpstr>
      <vt:lpstr>11.2.3.2 Entregas Rechazadas</vt:lpstr>
      <vt:lpstr>11.3 Retrospectiva de Sprint</vt:lpstr>
      <vt:lpstr>Entradas</vt:lpstr>
      <vt:lpstr>11.3.1.3 Salidas de demostrar y validar el Sprint *</vt:lpstr>
      <vt:lpstr>Herramientas</vt:lpstr>
      <vt:lpstr>11.3.2.1 Retrospectiva de Sprint Meeting *</vt:lpstr>
      <vt:lpstr>PowerPoint Presentation</vt:lpstr>
      <vt:lpstr>11.3.2.2 Explorer – Shopper – Vacationer – Prisoner (ESVP)</vt:lpstr>
      <vt:lpstr>11.3.2.4 Métricas y técnicas de medición</vt:lpstr>
      <vt:lpstr>Salidas</vt:lpstr>
      <vt:lpstr>12. Lanzamiento</vt:lpstr>
      <vt:lpstr>12.1 Envió de entregables</vt:lpstr>
      <vt:lpstr>Entradas</vt:lpstr>
      <vt:lpstr>12.1.1.8 Plan piloto</vt:lpstr>
      <vt:lpstr>Herramientas</vt:lpstr>
      <vt:lpstr>12.1.2.1 Métodos de despliegue organizativo</vt:lpstr>
      <vt:lpstr>12.1.2.2 Plan de comunicación</vt:lpstr>
      <vt:lpstr>Salidas</vt:lpstr>
      <vt:lpstr>12.1.3.1 Acuerdo de entregables funcionales</vt:lpstr>
      <vt:lpstr>12.1.3.2 Entregables funcionales </vt:lpstr>
      <vt:lpstr>12.1.3.3 Lanzamientos del producto</vt:lpstr>
      <vt:lpstr>12.2 Retrospectiva del proyecto</vt:lpstr>
      <vt:lpstr>Entradas</vt:lpstr>
      <vt:lpstr>Herramientas</vt:lpstr>
      <vt:lpstr>12.2.2.1 Reunión de la retrospectiva del proyecto *</vt:lpstr>
      <vt:lpstr>Salidas</vt:lpstr>
      <vt:lpstr>Generalidades</vt:lpstr>
      <vt:lpstr>Generalidades</vt:lpstr>
      <vt:lpstr>El gran interés por Agile</vt:lpstr>
      <vt:lpstr>Manifiesto agil</vt:lpstr>
      <vt:lpstr>Manifiesto ágil</vt:lpstr>
      <vt:lpstr>Metodos agiles</vt:lpstr>
    </vt:vector>
  </TitlesOfParts>
  <Company>Gemalto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398</cp:revision>
  <dcterms:created xsi:type="dcterms:W3CDTF">2017-04-05T01:33:20Z</dcterms:created>
  <dcterms:modified xsi:type="dcterms:W3CDTF">2017-06-23T01:21:19Z</dcterms:modified>
</cp:coreProperties>
</file>